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4384000" cy="13716000"/>
  <p:notesSz cx="6858000" cy="9144000"/>
  <p:embeddedFontLst>
    <p:embeddedFont>
      <p:font typeface="KT&amp;G 상상제목 B" panose="020B0604020202020204" charset="-127"/>
      <p:regular r:id="rId25"/>
    </p:embeddedFont>
  </p:embeddedFontLst>
  <p:defaultTextStyle>
    <a:lvl1pPr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810" autoAdjust="0"/>
  </p:normalViewPr>
  <p:slideViewPr>
    <p:cSldViewPr showGuides="1">
      <p:cViewPr varScale="1">
        <p:scale>
          <a:sx n="33" d="100"/>
          <a:sy n="33" d="100"/>
        </p:scale>
        <p:origin x="120" y="51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877234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30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福音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ふくいん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失(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うしな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いました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でんどう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宣教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せんきょう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失(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うしな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いました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自己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利益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りえ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中心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ちゅうしん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でした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lang="ja-JP" altLang="ja-JP" sz="3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7513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福音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ふくいん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失(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うしな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いました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伝道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でんどう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と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宣教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せんきょう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失(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うしな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いました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自己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利益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りえ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き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中心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ちゅうしん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でした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lang="ja-JP" altLang="ja-JP" sz="3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6226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無能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むのう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であったゼデキヤ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王(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父(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ちち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あく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をそのまま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従(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したが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って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行(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おこな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いました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24:18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20)</a:t>
            </a:r>
            <a:endParaRPr lang="ja-JP" altLang="ja-JP" sz="30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エルサレムは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崩(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くず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されます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25:1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7)</a:t>
            </a:r>
            <a:endParaRPr lang="ja-JP" altLang="ja-JP" sz="30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神殿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しんでん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まで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崩(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ほう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)壊(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されます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25:9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13)</a:t>
            </a:r>
            <a:endParaRPr lang="ja-JP" altLang="ja-JP" sz="30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4) 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さらには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民(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たみ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たちまで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捕虜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ほり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ょ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になります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25:18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21)</a:t>
            </a:r>
            <a:endParaRPr lang="ja-JP" altLang="ja-JP" sz="3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5929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無能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むのう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であったゼデキヤ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王(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父(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ちち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あく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をそのまま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従(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したが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って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行(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おこな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いました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24:18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20)</a:t>
            </a:r>
            <a:endParaRPr lang="ja-JP" altLang="ja-JP" sz="30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エルサレムは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崩(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くず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されます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25:1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7)</a:t>
            </a:r>
            <a:endParaRPr lang="ja-JP" altLang="ja-JP" sz="30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神殿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しんでん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まで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崩(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ほう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)壊(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されます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25:9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13)</a:t>
            </a:r>
            <a:endParaRPr lang="ja-JP" altLang="ja-JP" sz="30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4) 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さらには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民(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たみ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たちまで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捕虜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ほり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ょ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になります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25:18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21)</a:t>
            </a:r>
            <a:endParaRPr lang="ja-JP" altLang="ja-JP" sz="30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37583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無能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むのう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であったゼデキヤ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王(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は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父(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ちち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の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悪事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あく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じ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をそのまま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従(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したが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って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行(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おこな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いました</a:t>
            </a: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24:18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20)</a:t>
            </a:r>
            <a:endParaRPr lang="ja-JP" altLang="ja-JP" sz="30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2) 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エルサレムは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崩(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くず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されます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25:1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7)</a:t>
            </a:r>
            <a:endParaRPr lang="ja-JP" altLang="ja-JP" sz="30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3) 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神殿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しんでん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まで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崩(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ほう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)壊(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かい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されます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25:9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13)</a:t>
            </a:r>
            <a:endParaRPr lang="ja-JP" altLang="ja-JP" sz="30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latinLnBrk="0"/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4) 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さらには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民(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たみ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たちまで</a:t>
            </a:r>
            <a:r>
              <a:rPr lang="en-US" altLang="ja-JP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捕虜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en-US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ほり</a:t>
            </a:r>
            <a:r>
              <a:rPr lang="ja-JP" altLang="en-US" sz="300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ょ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になります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Ⅱ列王</a:t>
            </a:r>
            <a:r>
              <a:rPr lang="en-US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25:18</a:t>
            </a:r>
            <a:r>
              <a:rPr lang="ja-JP" altLang="ja-JP" sz="30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～</a:t>
            </a:r>
            <a:r>
              <a:rPr lang="en-US" altLang="ja-JP" sz="300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21)</a:t>
            </a:r>
            <a:endParaRPr lang="ja-JP" altLang="ja-JP" sz="300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4655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517071" indent="-517071">
              <a:spcBef>
                <a:spcPts val="3800"/>
              </a:spcBef>
              <a:defRPr sz="3800"/>
            </a:lvl1pPr>
            <a:lvl2pPr marL="898071" indent="-517071">
              <a:spcBef>
                <a:spcPts val="3800"/>
              </a:spcBef>
              <a:defRPr sz="3800"/>
            </a:lvl2pPr>
            <a:lvl3pPr marL="1279071" indent="-517071">
              <a:spcBef>
                <a:spcPts val="3800"/>
              </a:spcBef>
              <a:defRPr sz="3800"/>
            </a:lvl3pPr>
            <a:lvl4pPr marL="1660071" indent="-517071">
              <a:spcBef>
                <a:spcPts val="3800"/>
              </a:spcBef>
              <a:defRPr sz="3800"/>
            </a:lvl4pPr>
            <a:lvl5pPr marL="2041071" indent="-517071">
              <a:spcBef>
                <a:spcPts val="38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256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10828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5400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19972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24544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29116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33688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38260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4283242" indent="-625642" defTabSz="584200">
        <a:spcBef>
          <a:spcPts val="42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7770918" y="5677870"/>
            <a:ext cx="8842164" cy="2360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7000"/>
            </a:lvl1pPr>
          </a:lstStyle>
          <a:p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</a:t>
            </a:r>
            <a:endParaRPr lang="en-US" altLang="ja-JP" sz="7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72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れつ</a:t>
            </a:r>
            <a:r>
              <a:rPr lang="ja-JP" altLang="en-US" sz="7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おうき　だいに</a:t>
            </a:r>
            <a:endParaRPr lang="ko-KR" altLang="ja-JP" sz="2800" dirty="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econd_Book_of_Kings_Chapter_25-7_(Bible_Illustrations_by_Sweet_Media)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26845" y="-1792472"/>
            <a:ext cx="26298297" cy="19304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1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1966864" y="3545632"/>
            <a:ext cx="20210724" cy="660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かみさまが　このような　れきしてき　じじつを　とおして　レムナントに　あたえられる　きょうくんが　あります</a:t>
            </a:r>
            <a:endParaRPr sz="10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1" uiExpan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노예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881063"/>
            <a:ext cx="22534563" cy="1195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노예 포로 기도 렘넌트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913"/>
            <a:ext cx="24384000" cy="1105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9823566" y="6385756"/>
            <a:ext cx="4736873" cy="94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5200" smtClean="0">
                <a:solidFill>
                  <a:srgbClr val="FFFFFF"/>
                </a:solidFill>
              </a:rPr>
              <a:t>さんこうイメージ</a:t>
            </a:r>
            <a:endParaRPr sz="5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엘리트 회사원 성공자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9813" y="1590186"/>
            <a:ext cx="10904375" cy="10535628"/>
          </a:xfrm>
          <a:prstGeom prst="rect">
            <a:avLst/>
          </a:prstGeom>
          <a:ln w="12700">
            <a:miter lim="400000"/>
          </a:ln>
          <a:effectLst>
            <a:outerShdw blurRad="63500" dist="81531" dir="3246814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육신문제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59322" y="1412548"/>
            <a:ext cx="6865356" cy="1089090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다윗 물메돌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6025" y="5008563"/>
            <a:ext cx="6919913" cy="862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골리앗 돌멩이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0"/>
            <a:ext cx="12157075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바로 요셉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7563" y="1024480"/>
            <a:ext cx="25816162" cy="11667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예수 그리스도 왕 뱀 머리 박살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07269" y="890928"/>
            <a:ext cx="6569463" cy="11934144"/>
          </a:xfrm>
          <a:prstGeom prst="rect">
            <a:avLst/>
          </a:prstGeom>
          <a:ln w="12700">
            <a:miter lim="400000"/>
          </a:ln>
          <a:effectLst>
            <a:outerShdw blurRad="101600" dist="105029" dir="2132597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pasted-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4563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3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038"/>
            <a:ext cx="24382413" cy="2064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4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24382413" cy="898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5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775"/>
            <a:ext cx="24382413" cy="1009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6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1460500"/>
            <a:ext cx="19892962" cy="13087350"/>
          </a:xfrm>
          <a:prstGeom prst="rect">
            <a:avLst/>
          </a:prstGeom>
          <a:noFill/>
          <a:ln>
            <a:noFill/>
          </a:ln>
          <a:effectLst>
            <a:outerShdw blurRad="101600" dist="105030" dir="213261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2" name="Picture 7" descr="기도 다윗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550" y="2444750"/>
            <a:ext cx="6184900" cy="882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8" descr="요셉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555875"/>
            <a:ext cx="5180013" cy="1116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4" name="Group 9"/>
          <p:cNvGrpSpPr>
            <a:grpSpLocks/>
          </p:cNvGrpSpPr>
          <p:nvPr/>
        </p:nvGrpSpPr>
        <p:grpSpPr bwMode="auto">
          <a:xfrm>
            <a:off x="-9525" y="-6350"/>
            <a:ext cx="15165388" cy="3813175"/>
            <a:chOff x="0" y="0"/>
            <a:chExt cx="15166020" cy="3813562"/>
          </a:xfrm>
        </p:grpSpPr>
        <p:sp>
          <p:nvSpPr>
            <p:cNvPr id="25" name="AutoShape 10"/>
            <p:cNvSpPr>
              <a:spLocks/>
            </p:cNvSpPr>
            <p:nvPr/>
          </p:nvSpPr>
          <p:spPr bwMode="auto">
            <a:xfrm>
              <a:off x="3866681" y="0"/>
              <a:ext cx="11299339" cy="3813562"/>
            </a:xfrm>
            <a:prstGeom prst="rightArrow">
              <a:avLst>
                <a:gd name="adj1" fmla="val 100000"/>
                <a:gd name="adj2" fmla="val 41920"/>
              </a:avLst>
            </a:prstGeom>
            <a:solidFill>
              <a:srgbClr val="FFFFFF"/>
            </a:solidFill>
            <a:ln>
              <a:noFill/>
            </a:ln>
            <a:effectLst>
              <a:outerShdw blurRad="1016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C0C0C0"/>
                  </a:outerShdw>
                </a:effectLst>
                <a:latin typeface="KT&amp;G 상상제목 B" pitchFamily="2" charset="-127"/>
                <a:ea typeface="KT&amp;G 상상제목 B" pitchFamily="2" charset="-127"/>
              </a:endParaRPr>
            </a:p>
          </p:txBody>
        </p:sp>
        <p:sp>
          <p:nvSpPr>
            <p:cNvPr id="26" name="Rectangle 11"/>
            <p:cNvSpPr>
              <a:spLocks/>
            </p:cNvSpPr>
            <p:nvPr/>
          </p:nvSpPr>
          <p:spPr bwMode="auto">
            <a:xfrm>
              <a:off x="0" y="0"/>
              <a:ext cx="3869226" cy="3813562"/>
            </a:xfrm>
            <a:prstGeom prst="rect">
              <a:avLst/>
            </a:prstGeom>
            <a:gradFill rotWithShape="0">
              <a:gsLst>
                <a:gs pos="0">
                  <a:srgbClr val="BC346F"/>
                </a:gs>
                <a:gs pos="100000">
                  <a:srgbClr val="903169"/>
                </a:gs>
              </a:gsLst>
              <a:lin ang="5400000"/>
            </a:gradFill>
            <a:ln>
              <a:noFill/>
            </a:ln>
            <a:effectLst>
              <a:outerShdw blurRad="101600" algn="ctr" rotWithShape="0">
                <a:srgbClr val="000000">
                  <a:alpha val="7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</a:endParaRPr>
            </a:p>
          </p:txBody>
        </p:sp>
      </p:grpSp>
      <p:sp>
        <p:nvSpPr>
          <p:cNvPr id="27" name="Rectangle 12"/>
          <p:cNvSpPr>
            <a:spLocks/>
          </p:cNvSpPr>
          <p:nvPr/>
        </p:nvSpPr>
        <p:spPr bwMode="auto">
          <a:xfrm>
            <a:off x="684213" y="-848319"/>
            <a:ext cx="2031005" cy="5539978"/>
          </a:xfrm>
          <a:prstGeom prst="rect">
            <a:avLst/>
          </a:prstGeom>
          <a:noFill/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ko-KR" sz="30000">
                <a:latin typeface="KT&amp;G 상상제목 B" pitchFamily="2" charset="-127"/>
                <a:ea typeface="KT&amp;G 상상제목 B" pitchFamily="2" charset="-127"/>
                <a:cs typeface="NVmotoong B" charset="0"/>
                <a:sym typeface="NVmotoong B" charset="0"/>
              </a:rPr>
              <a:t>5</a:t>
            </a:r>
            <a:endParaRPr lang="ko-KR" altLang="ko-KR" sz="180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NVmotoong B" charset="0"/>
              <a:sym typeface="NVmotoong B" charset="0"/>
            </a:endParaRPr>
          </a:p>
        </p:txBody>
      </p:sp>
      <p:sp>
        <p:nvSpPr>
          <p:cNvPr id="28" name="AutoShape 13"/>
          <p:cNvSpPr>
            <a:spLocks/>
          </p:cNvSpPr>
          <p:nvPr/>
        </p:nvSpPr>
        <p:spPr bwMode="auto">
          <a:xfrm rot="5400000">
            <a:off x="3840957" y="1451769"/>
            <a:ext cx="1270000" cy="8969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rgbClr val="903169"/>
              </a:gs>
              <a:gs pos="100000">
                <a:srgbClr val="BC346F"/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ko-KR" altLang="ko-KR" sz="3200"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</a:endParaRPr>
          </a:p>
        </p:txBody>
      </p:sp>
      <p:sp>
        <p:nvSpPr>
          <p:cNvPr id="29" name="Rectangle 14"/>
          <p:cNvSpPr>
            <a:spLocks/>
          </p:cNvSpPr>
          <p:nvPr/>
        </p:nvSpPr>
        <p:spPr bwMode="auto">
          <a:xfrm>
            <a:off x="6153150" y="289220"/>
            <a:ext cx="7482817" cy="32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/>
            <a:r>
              <a:rPr lang="ja-JP" altLang="en-US" sz="10000" dirty="0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エルサレムの</a:t>
            </a:r>
            <a:endParaRPr lang="en-US" altLang="ja-JP" sz="10000" dirty="0" smtClean="0">
              <a:solidFill>
                <a:srgbClr val="797979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볼드체" charset="0"/>
            </a:endParaRPr>
          </a:p>
          <a:p>
            <a:pPr algn="l"/>
            <a:r>
              <a:rPr lang="ja-JP" altLang="en-US" sz="10000" dirty="0" smtClean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めつぼ</a:t>
            </a:r>
            <a:r>
              <a:rPr lang="ja-JP" altLang="en-US" sz="10000" dirty="0">
                <a:solidFill>
                  <a:srgbClr val="797979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う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  <p:pic>
        <p:nvPicPr>
          <p:cNvPr id="30" name="Untitled 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-1284978" y="1481823"/>
            <a:ext cx="619125" cy="314325"/>
          </a:xfrm>
          <a:prstGeom prst="rect">
            <a:avLst/>
          </a:prstGeom>
        </p:spPr>
      </p:pic>
      <p:pic>
        <p:nvPicPr>
          <p:cNvPr id="31" name="Untitled 1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-3145704" y="3996083"/>
            <a:ext cx="619125" cy="31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9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audio>
            <p:audio>
              <p:cMediaNode vol="100000" showWhenStopped="0">
                <p:cTn id="70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7" grpId="0" autoUpdateAnimBg="0"/>
      <p:bldP spid="28" grpId="0" animBg="1" autoUpdateAnimBg="0"/>
      <p:bldP spid="2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기도 다윗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550" y="2444750"/>
            <a:ext cx="6184900" cy="882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요셉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01364" y="2557076"/>
            <a:ext cx="5181272" cy="111589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정시기도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98820" y="-5713654"/>
            <a:ext cx="28102853" cy="21329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1253126" y="521296"/>
            <a:ext cx="22432742" cy="11934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ゼデキヤは　に</a:t>
            </a:r>
            <a:r>
              <a:rPr lang="ja-JP" altLang="en-US" sz="7200" dirty="0" err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じゅういちさ</a:t>
            </a:r>
            <a:r>
              <a:rPr lang="ja-JP" altLang="en-US" sz="7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い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で　おうと　なり、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エルサレムで　じゅういち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ねん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かん、おうで　あった。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かれの　ははの　なは　ハムタルと　いい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、リブナ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の　での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エレミヤの　むすめで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あった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。かれは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すべて　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エホヤキムが　した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ように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、しゅの　めの　まえに　あく</a:t>
            </a:r>
            <a:r>
              <a:rPr lang="ja-JP" altLang="en-US" sz="7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を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おこなった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。エルサレム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と　ユダに　この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ようなこと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が　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おこったのは、しゅの　いかりに　よる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もので、つい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に　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しゅは　かれらを　みまえから　なげすてられた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のである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。</a:t>
            </a:r>
            <a:endParaRPr lang="en-US" altLang="ja-JP" sz="7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そののち、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ゼデキヤ</a:t>
            </a:r>
            <a:r>
              <a:rPr lang="ja-JP" altLang="en-US" sz="7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は　バビロンのおうに　はんぎゃくした</a:t>
            </a:r>
            <a:r>
              <a:rPr lang="ja-JP" altLang="en-US" sz="7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세미볼드체"/>
                <a:sym typeface="Apple SD 산돌고딕 Neo 세미볼드체"/>
              </a:rPr>
              <a:t>。</a:t>
            </a:r>
            <a:endParaRPr sz="7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세미볼드체"/>
              <a:sym typeface="Apple SD 산돌고딕 Neo 세미볼드체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16440472" y="12258600"/>
            <a:ext cx="6537045" cy="1082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120000"/>
              </a:lnSpc>
              <a:defRPr sz="56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altLang="ja-JP" sz="5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Ⅱ</a:t>
            </a:r>
            <a:r>
              <a:rPr lang="ja-JP" altLang="en-US" sz="5600" dirty="0" err="1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れつ</a:t>
            </a:r>
            <a:r>
              <a:rPr lang="ja-JP" altLang="en-US" sz="5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</a:t>
            </a:r>
            <a:r>
              <a:rPr sz="56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sz="5600" dirty="0">
                <a:solidFill>
                  <a:srgbClr val="FFFFFF"/>
                </a:solidFill>
                <a:latin typeface="KT&amp;G 상상제목 B" pitchFamily="2" charset="-127"/>
                <a:ea typeface="KT&amp;G 상상제목 B" pitchFamily="2" charset="-127"/>
              </a:rPr>
              <a:t>24:18~20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3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910268" y="4792531"/>
            <a:ext cx="22563464" cy="413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000" dirty="0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けいやくを　のがした　イスラエルの　</a:t>
            </a:r>
            <a:endParaRPr lang="en-US" altLang="ja-JP" sz="10000" smtClean="0">
              <a:solidFill>
                <a:schemeClr val="tx1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  <a:p>
            <a:pPr lvl="0"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10000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すがた</a:t>
            </a:r>
            <a:r>
              <a:rPr lang="ja-JP" altLang="en-US" sz="10000" dirty="0" smtClean="0">
                <a:solidFill>
                  <a:schemeClr val="tx1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THE정고딕160"/>
                <a:sym typeface="THE정고딕160"/>
              </a:rPr>
              <a:t>を　しらなければなりません</a:t>
            </a:r>
            <a:endParaRPr sz="10000" dirty="0">
              <a:solidFill>
                <a:schemeClr val="tx1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  <a:cs typeface="THE정고딕160"/>
              <a:sym typeface="THE정고딕16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1" uiExpan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의문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2068558" y="3357480"/>
            <a:ext cx="1651001" cy="838201"/>
          </a:xfrm>
          <a:prstGeom prst="rect">
            <a:avLst/>
          </a:prstGeom>
        </p:spPr>
      </p:pic>
      <p:pic>
        <p:nvPicPr>
          <p:cNvPr id="4" name="Picture 2" descr="이스라엘 백성들2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2339975"/>
            <a:ext cx="19346863" cy="1200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억울한 이스라엘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3" y="-303213"/>
            <a:ext cx="24749126" cy="1432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2182888" y="4193704"/>
            <a:ext cx="19418636" cy="5314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　けっか　エルサレムは　めつぼうします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KT&amp;G 상상제목 B" pitchFamily="2" charset="-127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econd_Book_of_Kings_Chapter_25-4_(Bible_Illustrations_by_Sweet_Media)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16911" y="-640662"/>
            <a:ext cx="26204308" cy="19235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econd_Book_of_Kings_Chapter_25-5_(Bible_Illustrations_by_Sweet_Media)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02221" y="-5139696"/>
            <a:ext cx="26862790" cy="19718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444</Words>
  <Application>Microsoft Office PowerPoint</Application>
  <PresentationFormat>ユーザー設定</PresentationFormat>
  <Paragraphs>43</Paragraphs>
  <Slides>22</Slides>
  <Notes>5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1" baseType="lpstr">
      <vt:lpstr>NVmotoong B</vt:lpstr>
      <vt:lpstr>THE정고딕160</vt:lpstr>
      <vt:lpstr>Apple SD 산돌고딕 Neo 볼드체</vt:lpstr>
      <vt:lpstr>Apple SD 산돌고딕 Neo 세미볼드체</vt:lpstr>
      <vt:lpstr>ＭＳ Ｐゴシック</vt:lpstr>
      <vt:lpstr>Apple SD 산돌고딕 Neo 옅은체</vt:lpstr>
      <vt:lpstr>KT&amp;G 상상제목 B</vt:lpstr>
      <vt:lpstr>Helvetica Neue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chikako</dc:creator>
  <cp:lastModifiedBy>佐々木智香子</cp:lastModifiedBy>
  <cp:revision>20</cp:revision>
  <dcterms:modified xsi:type="dcterms:W3CDTF">2015-04-24T22:54:42Z</dcterms:modified>
</cp:coreProperties>
</file>