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24384000" cy="13716000"/>
  <p:notesSz cx="6858000" cy="9144000"/>
  <p:embeddedFontLst>
    <p:embeddedFont>
      <p:font typeface="KT&amp;G 상상제목 B" panose="020B0604020202020204" charset="-127"/>
      <p:regular r:id="rId24"/>
    </p:embeddedFont>
  </p:embeddedFontLst>
  <p:defaultTextStyle>
    <a:lvl1pPr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802" autoAdjust="0"/>
  </p:normalViewPr>
  <p:slideViewPr>
    <p:cSldViewPr showGuides="1">
      <p:cViewPr varScale="1">
        <p:scale>
          <a:sx n="31" d="100"/>
          <a:sy n="31" d="100"/>
        </p:scale>
        <p:origin x="108" y="2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66842493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なぜイスラエルが奴隷になったのでしょうか？</a:t>
            </a:r>
            <a:r>
              <a:rPr lang="en-US" altLang="ja-JP" sz="2200" dirty="0" smtClean="0"/>
              <a:t>(Ⅱ</a:t>
            </a:r>
            <a:r>
              <a:rPr lang="ja-JP" altLang="en-US" sz="2200" dirty="0" smtClean="0"/>
              <a:t>歴代</a:t>
            </a:r>
            <a:r>
              <a:rPr lang="en-US" altLang="ja-JP" sz="2200" dirty="0" smtClean="0"/>
              <a:t>29:6</a:t>
            </a:r>
            <a:r>
              <a:rPr lang="ja-JP" altLang="en-US" sz="2200" dirty="0" smtClean="0"/>
              <a:t>～</a:t>
            </a:r>
            <a:r>
              <a:rPr lang="en-US" altLang="ja-JP" sz="2200" dirty="0" smtClean="0"/>
              <a:t>9)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766225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後の日の結果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042642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altLang="ja-JP" sz="2200" dirty="0" smtClean="0"/>
              <a:t>Ⅱ</a:t>
            </a:r>
            <a:r>
              <a:rPr lang="ja-JP" altLang="en-US" sz="2200" dirty="0" smtClean="0"/>
              <a:t>歴代の主題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数多くの立派な王があったが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根本問題解決</a:t>
            </a:r>
            <a:r>
              <a:rPr lang="en-US" altLang="ja-JP" sz="2200" dirty="0" smtClean="0"/>
              <a:t>X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270920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女の子孫、犠牲のいけにえ、箱舟、過越の羊の血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122239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まことの王、まことの預言者、まことの祭司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lang="ja-JP" altLang="en-US" sz="2200" dirty="0" smtClean="0"/>
              <a:t>　キリスト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48459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 dirty="0" smtClean="0"/>
              <a:t>3</a:t>
            </a:r>
            <a:r>
              <a:rPr lang="ja-JP" altLang="en-US" sz="2200" dirty="0" err="1" smtClean="0"/>
              <a:t>つの</a:t>
            </a:r>
            <a:r>
              <a:rPr lang="ja-JP" altLang="en-US" sz="2200" dirty="0" smtClean="0"/>
              <a:t>今日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インマヌエルを味わうこと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smtClean="0"/>
              <a:t>天命発見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10817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ヒゼキヤ王が行ったこと</a:t>
            </a:r>
          </a:p>
          <a:p>
            <a:pPr lvl="0">
              <a:defRPr sz="1800"/>
            </a:pPr>
            <a:r>
              <a:rPr lang="en-US" altLang="ja-JP" sz="2200" dirty="0" smtClean="0"/>
              <a:t>Ⅱ</a:t>
            </a:r>
            <a:r>
              <a:rPr lang="ja-JP" altLang="en-US" sz="2200" dirty="0" smtClean="0"/>
              <a:t>歴代</a:t>
            </a:r>
            <a:r>
              <a:rPr lang="en-US" altLang="ja-JP" sz="2200" dirty="0" smtClean="0"/>
              <a:t>29:10</a:t>
            </a:r>
            <a:r>
              <a:rPr lang="ja-JP" altLang="en-US" sz="2200" dirty="0" smtClean="0"/>
              <a:t>～</a:t>
            </a:r>
            <a:r>
              <a:rPr lang="en-US" altLang="ja-JP" sz="2200" dirty="0" smtClean="0"/>
              <a:t>36 –</a:t>
            </a:r>
            <a:r>
              <a:rPr lang="ja-JP" altLang="en-US" sz="2200" dirty="0" smtClean="0"/>
              <a:t>神殿回復</a:t>
            </a:r>
            <a:r>
              <a:rPr lang="en-US" altLang="ja-JP" sz="2200" dirty="0" smtClean="0"/>
              <a:t>,</a:t>
            </a:r>
            <a:r>
              <a:rPr lang="ja-JP" altLang="en-US" sz="2200" dirty="0" smtClean="0"/>
              <a:t>先に罪の赦しのいけにえ</a:t>
            </a:r>
            <a:r>
              <a:rPr lang="en-US" altLang="ja-JP" sz="2200" dirty="0" smtClean="0"/>
              <a:t>,</a:t>
            </a:r>
            <a:r>
              <a:rPr lang="ja-JP" altLang="en-US" sz="2200" dirty="0" smtClean="0"/>
              <a:t>全焼のいけにえ</a:t>
            </a:r>
          </a:p>
          <a:p>
            <a:pPr lvl="0">
              <a:defRPr sz="1800"/>
            </a:pPr>
            <a:r>
              <a:rPr lang="en-US" altLang="ja-JP" sz="2200" dirty="0" smtClean="0"/>
              <a:t>Ⅱ</a:t>
            </a:r>
            <a:r>
              <a:rPr lang="ja-JP" altLang="en-US" sz="2200" dirty="0" smtClean="0"/>
              <a:t>歴代</a:t>
            </a:r>
            <a:r>
              <a:rPr lang="en-US" altLang="ja-JP" sz="2200" dirty="0" smtClean="0"/>
              <a:t>30:1</a:t>
            </a:r>
            <a:r>
              <a:rPr lang="ja-JP" altLang="en-US" sz="2200" dirty="0" smtClean="0"/>
              <a:t>～</a:t>
            </a:r>
            <a:r>
              <a:rPr lang="en-US" altLang="ja-JP" sz="2200" dirty="0" smtClean="0"/>
              <a:t>27 –</a:t>
            </a:r>
            <a:r>
              <a:rPr lang="ja-JP" altLang="en-US" sz="2200" dirty="0" smtClean="0"/>
              <a:t>過越祭、五旬節、すべての民が回復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808200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ヒゼキヤ王が行ったこと</a:t>
            </a:r>
          </a:p>
          <a:p>
            <a:pPr lvl="0">
              <a:defRPr sz="1800"/>
            </a:pPr>
            <a:r>
              <a:rPr lang="en-US" altLang="ja-JP" sz="2200" dirty="0" smtClean="0"/>
              <a:t>Ⅱ</a:t>
            </a:r>
            <a:r>
              <a:rPr lang="ja-JP" altLang="en-US" sz="2200" dirty="0" smtClean="0"/>
              <a:t>歴代</a:t>
            </a:r>
            <a:r>
              <a:rPr lang="en-US" altLang="ja-JP" sz="2200" dirty="0" smtClean="0"/>
              <a:t>29:10</a:t>
            </a:r>
            <a:r>
              <a:rPr lang="ja-JP" altLang="en-US" sz="2200" dirty="0" smtClean="0"/>
              <a:t>～</a:t>
            </a:r>
            <a:r>
              <a:rPr lang="en-US" altLang="ja-JP" sz="2200" dirty="0" smtClean="0"/>
              <a:t>36 –</a:t>
            </a:r>
            <a:r>
              <a:rPr lang="ja-JP" altLang="en-US" sz="2200" dirty="0" smtClean="0"/>
              <a:t>神殿回復</a:t>
            </a:r>
            <a:r>
              <a:rPr lang="en-US" altLang="ja-JP" sz="2200" dirty="0" smtClean="0"/>
              <a:t>,</a:t>
            </a:r>
            <a:r>
              <a:rPr lang="ja-JP" altLang="en-US" sz="2200" dirty="0" smtClean="0"/>
              <a:t>先に罪の赦しのいけにえ</a:t>
            </a:r>
            <a:r>
              <a:rPr lang="en-US" altLang="ja-JP" sz="2200" dirty="0" smtClean="0"/>
              <a:t>,</a:t>
            </a:r>
            <a:r>
              <a:rPr lang="ja-JP" altLang="en-US" sz="2200" dirty="0" smtClean="0"/>
              <a:t>全焼のいけにえ</a:t>
            </a:r>
          </a:p>
          <a:p>
            <a:pPr lvl="0">
              <a:defRPr sz="1800"/>
            </a:pPr>
            <a:r>
              <a:rPr lang="en-US" altLang="ja-JP" sz="2200" dirty="0" smtClean="0"/>
              <a:t>Ⅱ</a:t>
            </a:r>
            <a:r>
              <a:rPr lang="ja-JP" altLang="en-US" sz="2200" dirty="0" smtClean="0"/>
              <a:t>歴代</a:t>
            </a:r>
            <a:r>
              <a:rPr lang="en-US" altLang="ja-JP" sz="2200" dirty="0" smtClean="0"/>
              <a:t>30:1</a:t>
            </a:r>
            <a:r>
              <a:rPr lang="ja-JP" altLang="en-US" sz="2200" dirty="0" smtClean="0"/>
              <a:t>～</a:t>
            </a:r>
            <a:r>
              <a:rPr lang="en-US" altLang="ja-JP" sz="2200" dirty="0" smtClean="0"/>
              <a:t>27 –</a:t>
            </a:r>
            <a:r>
              <a:rPr lang="ja-JP" altLang="en-US" sz="2200" dirty="0" smtClean="0"/>
              <a:t>過越祭、五旬節、すべての民が回復</a:t>
            </a:r>
          </a:p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826988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ヒゼキヤ王が行ったこと</a:t>
            </a:r>
          </a:p>
          <a:p>
            <a:pPr lvl="0">
              <a:defRPr sz="1800"/>
            </a:pPr>
            <a:r>
              <a:rPr lang="en-US" altLang="ja-JP" sz="2200" dirty="0" smtClean="0"/>
              <a:t>Ⅱ</a:t>
            </a:r>
            <a:r>
              <a:rPr lang="ja-JP" altLang="en-US" sz="2200" dirty="0" smtClean="0"/>
              <a:t>歴代</a:t>
            </a:r>
            <a:r>
              <a:rPr lang="en-US" altLang="ja-JP" sz="2200" dirty="0" smtClean="0"/>
              <a:t>29:10</a:t>
            </a:r>
            <a:r>
              <a:rPr lang="ja-JP" altLang="en-US" sz="2200" dirty="0" smtClean="0"/>
              <a:t>～</a:t>
            </a:r>
            <a:r>
              <a:rPr lang="en-US" altLang="ja-JP" sz="2200" dirty="0" smtClean="0"/>
              <a:t>36 –</a:t>
            </a:r>
            <a:r>
              <a:rPr lang="ja-JP" altLang="en-US" sz="2200" dirty="0" smtClean="0"/>
              <a:t>神殿回復</a:t>
            </a:r>
            <a:r>
              <a:rPr lang="en-US" altLang="ja-JP" sz="2200" dirty="0" smtClean="0"/>
              <a:t>,</a:t>
            </a:r>
            <a:r>
              <a:rPr lang="ja-JP" altLang="en-US" sz="2200" dirty="0" smtClean="0"/>
              <a:t>先に罪の赦しのいけにえ</a:t>
            </a:r>
            <a:r>
              <a:rPr lang="en-US" altLang="ja-JP" sz="2200" dirty="0" smtClean="0"/>
              <a:t>,</a:t>
            </a:r>
            <a:r>
              <a:rPr lang="ja-JP" altLang="en-US" sz="2200" dirty="0" smtClean="0"/>
              <a:t>全焼のいけにえ</a:t>
            </a:r>
          </a:p>
          <a:p>
            <a:pPr lvl="0">
              <a:defRPr sz="1800"/>
            </a:pPr>
            <a:r>
              <a:rPr lang="en-US" altLang="ja-JP" sz="2200" dirty="0" smtClean="0"/>
              <a:t>Ⅱ</a:t>
            </a:r>
            <a:r>
              <a:rPr lang="ja-JP" altLang="en-US" sz="2200" dirty="0" smtClean="0"/>
              <a:t>歴代</a:t>
            </a:r>
            <a:r>
              <a:rPr lang="en-US" altLang="ja-JP" sz="2200" dirty="0" smtClean="0"/>
              <a:t>30:1</a:t>
            </a:r>
            <a:r>
              <a:rPr lang="ja-JP" altLang="en-US" sz="2200" dirty="0" smtClean="0"/>
              <a:t>～</a:t>
            </a:r>
            <a:r>
              <a:rPr lang="en-US" altLang="ja-JP" sz="2200" dirty="0" smtClean="0"/>
              <a:t>27 –</a:t>
            </a:r>
            <a:r>
              <a:rPr lang="ja-JP" altLang="en-US" sz="2200" dirty="0" smtClean="0"/>
              <a:t>過越祭、五旬節、すべての民が回復</a:t>
            </a:r>
          </a:p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823134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偶像破壊</a:t>
            </a:r>
            <a:endParaRPr sz="2200" dirty="0"/>
          </a:p>
          <a:p>
            <a:pPr lvl="0">
              <a:defRPr sz="1800"/>
            </a:pPr>
            <a:r>
              <a:rPr sz="2200" dirty="0"/>
              <a:t>31:1</a:t>
            </a:r>
          </a:p>
        </p:txBody>
      </p:sp>
    </p:spTree>
    <p:extLst>
      <p:ext uri="{BB962C8B-B14F-4D97-AF65-F5344CB8AC3E}">
        <p14:creationId xmlns:p14="http://schemas.microsoft.com/office/powerpoint/2010/main" val="3386689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アッシリヤ王セナケリブの威嚇</a:t>
            </a:r>
            <a:r>
              <a:rPr lang="en-US" altLang="ja-JP" sz="2200" dirty="0" smtClean="0"/>
              <a:t>(Ⅱ</a:t>
            </a:r>
            <a:r>
              <a:rPr lang="ja-JP" altLang="en-US" sz="2200" dirty="0" smtClean="0"/>
              <a:t>列王</a:t>
            </a:r>
            <a:r>
              <a:rPr lang="en-US" altLang="ja-JP" sz="2200" dirty="0" smtClean="0"/>
              <a:t>18:13</a:t>
            </a:r>
            <a:r>
              <a:rPr lang="ja-JP" altLang="en-US" sz="2200" dirty="0" smtClean="0"/>
              <a:t>～</a:t>
            </a:r>
            <a:r>
              <a:rPr lang="en-US" altLang="ja-JP" sz="2200" dirty="0" smtClean="0"/>
              <a:t>,Ⅱ</a:t>
            </a:r>
            <a:r>
              <a:rPr lang="ja-JP" altLang="en-US" sz="2200" dirty="0" smtClean="0"/>
              <a:t>歴代</a:t>
            </a:r>
            <a:r>
              <a:rPr lang="en-US" altLang="ja-JP" sz="2200" dirty="0" smtClean="0"/>
              <a:t>32:1</a:t>
            </a:r>
            <a:r>
              <a:rPr lang="ja-JP" altLang="en-US" sz="2200" dirty="0" smtClean="0"/>
              <a:t>～</a:t>
            </a:r>
            <a:r>
              <a:rPr lang="en-US" altLang="ja-JP" sz="2200" dirty="0" smtClean="0"/>
              <a:t>)</a:t>
            </a:r>
          </a:p>
          <a:p>
            <a:pPr lvl="0">
              <a:defRPr sz="1800"/>
            </a:pPr>
            <a:r>
              <a:rPr lang="ja-JP" altLang="en-US" sz="2200" dirty="0" smtClean="0"/>
              <a:t>セナケリブの侮辱</a:t>
            </a:r>
            <a:r>
              <a:rPr lang="en-US" altLang="ja-JP" sz="2200" dirty="0" smtClean="0"/>
              <a:t>(Ⅱ</a:t>
            </a:r>
            <a:r>
              <a:rPr lang="ja-JP" altLang="en-US" sz="2200" dirty="0" smtClean="0"/>
              <a:t>歴代</a:t>
            </a:r>
            <a:r>
              <a:rPr lang="en-US" altLang="ja-JP" sz="2200" dirty="0" smtClean="0"/>
              <a:t>32:12</a:t>
            </a:r>
            <a:r>
              <a:rPr lang="ja-JP" altLang="en-US" sz="2200" dirty="0" smtClean="0"/>
              <a:t>～</a:t>
            </a:r>
            <a:r>
              <a:rPr lang="en-US" altLang="ja-JP" sz="2200" dirty="0" smtClean="0"/>
              <a:t>:19)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875573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ヒゼキヤの祈り</a:t>
            </a:r>
            <a:r>
              <a:rPr lang="en-US" altLang="ja-JP" sz="2200" dirty="0" smtClean="0"/>
              <a:t>(Ⅱ</a:t>
            </a:r>
            <a:r>
              <a:rPr lang="ja-JP" altLang="en-US" sz="2200" dirty="0" smtClean="0"/>
              <a:t>列王</a:t>
            </a:r>
            <a:r>
              <a:rPr lang="en-US" altLang="ja-JP" sz="2200" dirty="0" smtClean="0"/>
              <a:t>19:14,Ⅱ</a:t>
            </a:r>
            <a:r>
              <a:rPr lang="ja-JP" altLang="en-US" sz="2200" dirty="0" smtClean="0"/>
              <a:t>歴代</a:t>
            </a:r>
            <a:r>
              <a:rPr lang="en-US" altLang="ja-JP" sz="2200" dirty="0" smtClean="0"/>
              <a:t>32:20</a:t>
            </a:r>
            <a:r>
              <a:rPr lang="ja-JP" altLang="en-US" sz="2200" dirty="0" smtClean="0"/>
              <a:t>～</a:t>
            </a:r>
            <a:r>
              <a:rPr lang="en-US" altLang="ja-JP" sz="2200" dirty="0" smtClean="0"/>
              <a:t>)</a:t>
            </a:r>
          </a:p>
          <a:p>
            <a:pPr lvl="0">
              <a:defRPr sz="1800"/>
            </a:pPr>
            <a:r>
              <a:rPr lang="ja-JP" altLang="en-US" sz="2200" dirty="0" smtClean="0"/>
              <a:t>主がひとりの御使いを送って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全部滅ぼした</a:t>
            </a:r>
            <a:r>
              <a:rPr lang="en-US" altLang="ja-JP" sz="2200" dirty="0" smtClean="0"/>
              <a:t>(Ⅱ</a:t>
            </a:r>
            <a:r>
              <a:rPr lang="ja-JP" altLang="en-US" sz="2200" dirty="0" smtClean="0"/>
              <a:t>歴代</a:t>
            </a:r>
            <a:r>
              <a:rPr lang="en-US" altLang="ja-JP" sz="2200" dirty="0" smtClean="0"/>
              <a:t>32:21,Ⅱ</a:t>
            </a:r>
            <a:r>
              <a:rPr lang="ja-JP" altLang="en-US" sz="2200" dirty="0" smtClean="0"/>
              <a:t>列王</a:t>
            </a:r>
            <a:r>
              <a:rPr lang="en-US" altLang="ja-JP" sz="2200" dirty="0" smtClean="0"/>
              <a:t>19:35)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675718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全世界が知るようになった</a:t>
            </a:r>
            <a:r>
              <a:rPr lang="en-US" altLang="ja-JP" sz="2200" dirty="0" smtClean="0"/>
              <a:t>(Ⅱ</a:t>
            </a:r>
            <a:r>
              <a:rPr lang="ja-JP" altLang="en-US" sz="2200" dirty="0" smtClean="0"/>
              <a:t>歴代</a:t>
            </a:r>
            <a:r>
              <a:rPr lang="en-US" altLang="ja-JP" sz="2200" dirty="0" smtClean="0"/>
              <a:t>32:23)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4040237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神様がヒゼキヤの心にあることを知るために試み</a:t>
            </a:r>
            <a:r>
              <a:rPr lang="en-US" altLang="ja-JP" sz="2200" dirty="0" smtClean="0"/>
              <a:t>-Ⅱ</a:t>
            </a:r>
            <a:r>
              <a:rPr lang="ja-JP" altLang="en-US" sz="2200" dirty="0" smtClean="0"/>
              <a:t>歴代</a:t>
            </a:r>
            <a:r>
              <a:rPr lang="en-US" altLang="ja-JP" sz="2200" dirty="0" smtClean="0"/>
              <a:t>32:31</a:t>
            </a:r>
          </a:p>
          <a:p>
            <a:pPr lvl="0">
              <a:defRPr sz="1800"/>
            </a:pPr>
            <a:r>
              <a:rPr lang="ja-JP" altLang="en-US" sz="2200" dirty="0" smtClean="0"/>
              <a:t>ヒゼキヤの死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337716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titleStyle>
    <p:bodyStyle>
      <a:lvl1pPr marL="6096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12192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18288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24384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30480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36576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marL="42672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marL="48768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marL="54864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7892749" y="5708648"/>
            <a:ext cx="8598507" cy="2298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7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</a:t>
            </a:r>
            <a:endParaRPr lang="en-US" altLang="ja-JP" sz="7000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7000" dirty="0" err="1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れきだ</a:t>
            </a:r>
            <a:r>
              <a:rPr lang="ja-JP" altLang="en-US" sz="7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いし　だいに</a:t>
            </a:r>
            <a:endParaRPr sz="70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역대하3_개요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73018" y="-2521963"/>
            <a:ext cx="16237964" cy="16237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망치질 3번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833075" y="2564419"/>
            <a:ext cx="1651001" cy="838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4343128" y="4200543"/>
            <a:ext cx="17785976" cy="5314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THE정고딕160"/>
                <a:ea typeface="THE정고딕160"/>
                <a:cs typeface="THE정고딕160"/>
                <a:sym typeface="THE정고딕160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アッシリヤ　ぐん</a:t>
            </a:r>
            <a:r>
              <a:rPr lang="ja-JP" altLang="en-US" sz="12000" dirty="0" err="1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</a:t>
            </a: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との　たたかいで　しょうり</a:t>
            </a:r>
            <a:endParaRPr sz="12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군대 병사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972052"/>
            <a:ext cx="24384001" cy="11740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두루마리 복사본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0" y="3257550"/>
            <a:ext cx="5918200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고통당하는 이방나라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571500"/>
            <a:ext cx="23185437" cy="1257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3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910268" y="5686526"/>
            <a:ext cx="22563464" cy="2342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THE정고딕160"/>
                <a:ea typeface="THE정고딕160"/>
                <a:cs typeface="THE정고딕160"/>
                <a:sym typeface="THE정고딕160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ヒゼキヤの　しっぱい</a:t>
            </a:r>
            <a:endParaRPr sz="12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asted-image.tif"/>
          <p:cNvPicPr/>
          <p:nvPr/>
        </p:nvPicPr>
        <p:blipFill>
          <a:blip r:embed="rId3">
            <a:extLst/>
          </a:blip>
          <a:srcRect t="14932" b="29425"/>
          <a:stretch>
            <a:fillRect/>
          </a:stretch>
        </p:blipFill>
        <p:spPr>
          <a:xfrm>
            <a:off x="-283934" y="-7319"/>
            <a:ext cx="24676762" cy="137306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성전파괴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882650"/>
            <a:ext cx="20969287" cy="1194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재앙저주자살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8001" y="1089178"/>
            <a:ext cx="11727998" cy="11537644"/>
          </a:xfrm>
          <a:prstGeom prst="rect">
            <a:avLst/>
          </a:prstGeom>
          <a:ln w="12700">
            <a:miter lim="400000"/>
          </a:ln>
          <a:effectLst>
            <a:outerShdw blurRad="153528" dist="192990" dir="2768661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여자의 후손 그리스도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65789" y="1783159"/>
            <a:ext cx="9207847" cy="11932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유월절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112" y="936504"/>
            <a:ext cx="15933737" cy="1184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2-03 승리해요 (MR)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1802689" y="1573432"/>
            <a:ext cx="1651001" cy="838201"/>
          </a:xfrm>
          <a:prstGeom prst="rect">
            <a:avLst/>
          </a:prstGeom>
        </p:spPr>
      </p:pic>
      <p:pic>
        <p:nvPicPr>
          <p:cNvPr id="37" name="군대 병사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1972052"/>
            <a:ext cx="24384001" cy="1174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1" descr="두루마리 복사본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0" y="3257550"/>
            <a:ext cx="5918200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" name="pasted-image.tif"/>
          <p:cNvPicPr/>
          <p:nvPr/>
        </p:nvPicPr>
        <p:blipFill>
          <a:blip r:embed="rId8">
            <a:extLst/>
          </a:blip>
          <a:srcRect t="14932" b="29425"/>
          <a:stretch>
            <a:fillRect/>
          </a:stretch>
        </p:blipFill>
        <p:spPr>
          <a:xfrm>
            <a:off x="-297978" y="-54768"/>
            <a:ext cx="24676762" cy="137306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" name="Group 45"/>
          <p:cNvGrpSpPr/>
          <p:nvPr/>
        </p:nvGrpSpPr>
        <p:grpSpPr>
          <a:xfrm>
            <a:off x="-243386" y="-630832"/>
            <a:ext cx="6195972" cy="4760918"/>
            <a:chOff x="0" y="-439874"/>
            <a:chExt cx="6195971" cy="4760917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133869"/>
              <a:ext cx="6195971" cy="3926112"/>
              <a:chOff x="0" y="0"/>
              <a:chExt cx="6195970" cy="3926111"/>
            </a:xfrm>
          </p:grpSpPr>
          <p:sp>
            <p:nvSpPr>
              <p:cNvPr id="41" name="Shape 41"/>
              <p:cNvSpPr/>
              <p:nvPr/>
            </p:nvSpPr>
            <p:spPr>
              <a:xfrm>
                <a:off x="0" y="24663"/>
                <a:ext cx="4797467" cy="3876785"/>
              </a:xfrm>
              <a:prstGeom prst="rect">
                <a:avLst/>
              </a:prstGeom>
              <a:solidFill>
                <a:srgbClr val="CDD93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lvl="0" defTabSz="584200">
                  <a:defRPr sz="3200">
                    <a:solidFill>
                      <a:srgbClr val="CBD631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>
                  <a:latin typeface="KT&amp;G 상상제목 B" pitchFamily="2" charset="-127"/>
                  <a:ea typeface="KT&amp;G 상상제목 B" pitchFamily="2" charset="-127"/>
                </a:endParaRPr>
              </a:p>
            </p:txBody>
          </p:sp>
          <p:sp>
            <p:nvSpPr>
              <p:cNvPr id="42" name="Shape 42"/>
              <p:cNvSpPr/>
              <p:nvPr/>
            </p:nvSpPr>
            <p:spPr>
              <a:xfrm rot="5400000">
                <a:off x="3529416" y="1259557"/>
                <a:ext cx="3926113" cy="140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DD93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lvl="0" defTabSz="584200">
                  <a:defRPr sz="32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>
                  <a:latin typeface="KT&amp;G 상상제목 B" pitchFamily="2" charset="-127"/>
                  <a:ea typeface="KT&amp;G 상상제목 B" pitchFamily="2" charset="-127"/>
                </a:endParaRPr>
              </a:p>
            </p:txBody>
          </p:sp>
        </p:grpSp>
        <p:sp>
          <p:nvSpPr>
            <p:cNvPr id="44" name="Shape 44"/>
            <p:cNvSpPr/>
            <p:nvPr/>
          </p:nvSpPr>
          <p:spPr>
            <a:xfrm>
              <a:off x="1682723" y="-439874"/>
              <a:ext cx="2175274" cy="4760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016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584200">
                <a:defRPr sz="30000">
                  <a:latin typeface="Apple SD 산돌고딕 Neo 세미볼드체"/>
                  <a:ea typeface="Apple SD 산돌고딕 Neo 세미볼드체"/>
                  <a:cs typeface="Apple SD 산돌고딕 Neo 세미볼드체"/>
                  <a:sym typeface="Apple SD 산돌고딕 Neo 세미볼드체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0000" dirty="0">
                  <a:solidFill>
                    <a:srgbClr val="FFFFFF"/>
                  </a:solidFill>
                  <a:latin typeface="KT&amp;G 상상제목 B" pitchFamily="2" charset="-127"/>
                  <a:ea typeface="KT&amp;G 상상제목 B" pitchFamily="2" charset="-127"/>
                </a:rPr>
                <a:t>4</a:t>
              </a:r>
            </a:p>
          </p:txBody>
        </p:sp>
      </p:grpSp>
      <p:sp>
        <p:nvSpPr>
          <p:cNvPr id="46" name="Shape 46"/>
          <p:cNvSpPr/>
          <p:nvPr/>
        </p:nvSpPr>
        <p:spPr>
          <a:xfrm>
            <a:off x="4910437" y="117762"/>
            <a:ext cx="11265822" cy="3629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" y="0"/>
                </a:moveTo>
                <a:lnTo>
                  <a:pt x="2479" y="10569"/>
                </a:lnTo>
                <a:lnTo>
                  <a:pt x="0" y="21283"/>
                </a:lnTo>
                <a:lnTo>
                  <a:pt x="21585" y="21600"/>
                </a:lnTo>
                <a:lnTo>
                  <a:pt x="21600" y="126"/>
                </a:lnTo>
                <a:lnTo>
                  <a:pt x="6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lvl="0" defTabSz="584200">
              <a:defRPr sz="14200">
                <a:solidFill>
                  <a:srgbClr val="4C4C4B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47" name="Shape 47"/>
          <p:cNvSpPr/>
          <p:nvPr/>
        </p:nvSpPr>
        <p:spPr>
          <a:xfrm>
            <a:off x="6377890" y="860234"/>
            <a:ext cx="6291785" cy="2144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13000">
                <a:solidFill>
                  <a:srgbClr val="4C4C4B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3000" dirty="0" smtClean="0">
                <a:solidFill>
                  <a:srgbClr val="4C4C4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ヒゼキヤ</a:t>
            </a:r>
            <a:endParaRPr sz="13000" dirty="0">
              <a:solidFill>
                <a:srgbClr val="4C4C4B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10415258" y="312081"/>
            <a:ext cx="5677835" cy="975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5400">
                <a:solidFill>
                  <a:srgbClr val="7B572A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5400" dirty="0" smtClean="0">
                <a:solidFill>
                  <a:srgbClr val="7B57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ちから</a:t>
            </a:r>
            <a:endParaRPr sz="5400" dirty="0">
              <a:solidFill>
                <a:srgbClr val="7B572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grpId="2" nodeType="with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nodeType="withEffect">
                                  <p:stCondLst>
                                    <p:cond delay="4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nodeType="withEffect">
                                  <p:stCondLst>
                                    <p:cond delay="7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5" nodeType="withEffect">
                                  <p:stCondLst>
                                    <p:cond delay="10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6" nodeType="withEffect">
                                  <p:stCondLst>
                                    <p:cond delay="12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7" nodeType="withEffect">
                                  <p:stCondLst>
                                    <p:cond delay="13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8" fill="hold" grpId="8" nodeType="withEffect">
                                  <p:stCondLst>
                                    <p:cond delay="14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(null)(right)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8" fill="hold" grpId="9" nodeType="withEffect">
                                  <p:stCondLst>
                                    <p:cond delay="1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(null)(right)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5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7" grpId="2" animBg="1" advAuto="0"/>
      <p:bldP spid="40" grpId="5" animBg="1" advAuto="0"/>
      <p:bldP spid="45" grpId="6" animBg="1" advAuto="0"/>
      <p:bldP spid="46" grpId="7" animBg="1" advAuto="0"/>
      <p:bldP spid="47" grpId="8" animBg="1" advAuto="0"/>
      <p:bldP spid="48" grpId="9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예수 그리스도 원색 복음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8" y="1011238"/>
            <a:ext cx="9545637" cy="11691937"/>
          </a:xfrm>
          <a:prstGeom prst="rect">
            <a:avLst/>
          </a:prstGeom>
          <a:noFill/>
          <a:ln>
            <a:noFill/>
          </a:ln>
          <a:effectLst>
            <a:outerShdw blurRad="101600" dist="125324" dir="837963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기도응답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5768" y="1435873"/>
            <a:ext cx="8372464" cy="1084425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5501867" y="5529207"/>
            <a:ext cx="13380265" cy="2657586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lnSpc>
                <a:spcPct val="120000"/>
              </a:lnSpc>
              <a:defRPr sz="15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altLang="ja-JP" sz="15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Ⅱ</a:t>
            </a:r>
            <a:r>
              <a:rPr lang="ja-JP" altLang="en-US" sz="15000" dirty="0" err="1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れき</a:t>
            </a:r>
            <a:r>
              <a:rPr lang="ja-JP" altLang="en-US" sz="15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</a:t>
            </a:r>
            <a:r>
              <a:rPr sz="15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sz="15000" dirty="0">
                <a:solidFill>
                  <a:srgbClr val="FFFFFF"/>
                </a:solidFill>
                <a:latin typeface="KT&amp;G 상상제목 B" pitchFamily="2" charset="-127"/>
                <a:ea typeface="KT&amp;G 상상제목 B" pitchFamily="2" charset="-127"/>
              </a:rPr>
              <a:t>31:1</a:t>
            </a:r>
          </a:p>
        </p:txBody>
      </p:sp>
      <p:pic>
        <p:nvPicPr>
          <p:cNvPr id="51" name="열왕기하_책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5215" y="8641861"/>
            <a:ext cx="7861301" cy="50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761760" y="876556"/>
            <a:ext cx="22860480" cy="11962889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20000"/>
              </a:lnSpc>
              <a:defRPr sz="99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これら　すべての　ことが　おわる</a:t>
            </a:r>
            <a:r>
              <a:rPr lang="ja-JP" altLang="en-US" sz="8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と、そこ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いた　</a:t>
            </a:r>
            <a:endParaRPr lang="en-US" altLang="ja-JP" sz="8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0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ぜん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</a:t>
            </a:r>
            <a:r>
              <a:rPr lang="ja-JP" altLang="en-US" sz="8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は、ユダ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まちまちに　でていき、</a:t>
            </a:r>
            <a:endParaRPr lang="en-US" altLang="ja-JP" sz="8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いしの　はしらを　うちこわし、　アシェラぞうを　</a:t>
            </a:r>
            <a:endParaRPr lang="en-US" altLang="ja-JP" sz="8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きりおとし、</a:t>
            </a:r>
            <a:r>
              <a:rPr lang="ja-JP" altLang="en-US" sz="80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ぜん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ユダと　ベニヤミンの　なかから、</a:t>
            </a:r>
            <a:endParaRPr lang="en-US" altLang="ja-JP" sz="8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エフライムと　マナセの　なかから、たかきところと　</a:t>
            </a:r>
            <a:endParaRPr lang="en-US" altLang="ja-JP" sz="8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さいだんを　とりこわして、　たちほろぼした。</a:t>
            </a:r>
            <a:endParaRPr lang="en-US" altLang="ja-JP" sz="8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そして</a:t>
            </a:r>
            <a:r>
              <a:rPr lang="ja-JP" altLang="en-US" sz="8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</a:t>
            </a:r>
            <a:r>
              <a:rPr lang="ja-JP" altLang="en-US" sz="80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じんは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みな、　おのおの　その</a:t>
            </a:r>
            <a:endParaRPr lang="en-US" altLang="ja-JP" sz="80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0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しょゆ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うち、</a:t>
            </a:r>
            <a:r>
              <a:rPr lang="ja-JP" altLang="en-US" sz="8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まちへ　かえっていった。</a:t>
            </a:r>
            <a:endParaRPr sz="80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7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758952" y="4200543"/>
            <a:ext cx="19874208" cy="5314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THE정고딕160"/>
                <a:ea typeface="THE정고딕160"/>
                <a:cs typeface="THE정고딕160"/>
                <a:sym typeface="THE정고딕160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ダビデのように　しんでんを　かいかくした　おう</a:t>
            </a:r>
            <a:endParaRPr sz="12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노예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469900"/>
            <a:ext cx="19804063" cy="12774613"/>
          </a:xfrm>
          <a:prstGeom prst="rect">
            <a:avLst/>
          </a:prstGeom>
          <a:noFill/>
          <a:ln>
            <a:noFill/>
          </a:ln>
          <a:effectLst>
            <a:outerShdw blurRad="153528" dist="192991" dir="276865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asted-image.tif"/>
          <p:cNvPicPr/>
          <p:nvPr/>
        </p:nvPicPr>
        <p:blipFill>
          <a:blip r:embed="rId3">
            <a:extLst/>
          </a:blip>
          <a:srcRect t="12372" b="8325"/>
          <a:stretch>
            <a:fillRect/>
          </a:stretch>
        </p:blipFill>
        <p:spPr>
          <a:xfrm>
            <a:off x="-131030" y="-33255"/>
            <a:ext cx="24646060" cy="13782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유월절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1141413"/>
            <a:ext cx="15933737" cy="1184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유월절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390650"/>
            <a:ext cx="14266863" cy="1093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320</Words>
  <Application>Microsoft Office PowerPoint</Application>
  <PresentationFormat>ユーザー設定</PresentationFormat>
  <Paragraphs>41</Paragraphs>
  <Slides>21</Slides>
  <Notes>14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0" baseType="lpstr">
      <vt:lpstr>Apple SD 산돌고딕 Neo 볼드체</vt:lpstr>
      <vt:lpstr>Apple SD 산돌고딕 Neo 옅은체</vt:lpstr>
      <vt:lpstr>KT&amp;G 상상제목 B</vt:lpstr>
      <vt:lpstr>THE정고딕160</vt:lpstr>
      <vt:lpstr>ＭＳ Ｐゴシック</vt:lpstr>
      <vt:lpstr>Helvetica Neue</vt:lpstr>
      <vt:lpstr>Apple SD 산돌고딕 Neo 세미볼드체</vt:lpstr>
      <vt:lpstr>Arial</vt:lpstr>
      <vt:lpstr>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佐々木智香子</cp:lastModifiedBy>
  <cp:revision>8</cp:revision>
  <dcterms:modified xsi:type="dcterms:W3CDTF">2015-06-19T11:45:57Z</dcterms:modified>
</cp:coreProperties>
</file>