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embeddedFontLst>
    <p:embeddedFont>
      <p:font typeface="KT&amp;G 상상제목 M" panose="020B0604020202020204" charset="-127"/>
      <p:regular r:id="rId21"/>
    </p:embeddedFont>
    <p:embeddedFont>
      <p:font typeface="굴림" panose="020B0600000101010101" pitchFamily="34" charset="-127"/>
      <p:regular r:id="rId22"/>
    </p:embeddedFont>
    <p:embeddedFont>
      <p:font typeface="KT&amp;G 상상제목 B" panose="020B0604020202020204" charset="-127"/>
      <p:regular r:id="rId23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90" autoAdjust="0"/>
  </p:normalViewPr>
  <p:slideViewPr>
    <p:cSldViewPr>
      <p:cViewPr varScale="1">
        <p:scale>
          <a:sx n="40" d="100"/>
          <a:sy n="40" d="100"/>
        </p:scale>
        <p:origin x="138" y="3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068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オバデヤはイゼベルが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そうとしたとき、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彼(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隠(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してパンと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水(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みず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エリシャは、にせ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)850人(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れいてき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)戦(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いを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 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19:19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21)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41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寝る前</a:t>
            </a:r>
            <a:r>
              <a:rPr lang="ko-KR" altLang="ko-KR" smtClean="0"/>
              <a:t>30</a:t>
            </a:r>
            <a:r>
              <a:rPr lang="ja-JP" altLang="en-US" smtClean="0"/>
              <a:t>分</a:t>
            </a:r>
            <a:endParaRPr lang="ko-KR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387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オバデヤはイゼベルが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たちを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そうとしたとき、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彼(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隠(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してパンと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水(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みず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エリシャは、にせ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)850人(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れいてき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)戦(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いを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 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19:19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21)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エリシャが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願(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ねが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ったのは、エリヤが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持(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いた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地位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背景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はいけい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ではありませんでした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(1) 彼(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はエリヤが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天(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上(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げられる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前(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ギルガルに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 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2:1) 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離(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はな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れなさい」と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うエリヤを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離(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はな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れないで、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ベテルに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 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2:2)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(3)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エリシャはもう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一度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いちど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エリヤと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にエリコに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(4)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ヨルダンに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くようになったエリヤと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最後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さいご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まで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にいました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2:6)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140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エリシャはエリヤが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持(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いた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がくださった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分(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求(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もと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エリヤがエリシャに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何(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欲(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しいこと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求(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もと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めるように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うと、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エリシャは「あなたの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分(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私(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わたし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のものになりますように。」と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求(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もと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2:9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6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3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(過(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すぎ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)越(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こし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刈(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入(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り、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収穫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しゅうかく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)祭(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れいてき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力(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ちから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出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23:13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れいてき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力(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ちから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ヨシュア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10:10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偶像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ぐうぞう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分(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2:9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11) 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　　　　　　　　　　　　　　　　　　　　　　　　　　　　　　　　　　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分(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：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2倍(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ばい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3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(過(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すぎ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)越(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こし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刈(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入(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まつ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り、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収穫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しゅうかく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)祭(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れいてき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力(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ちから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出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23:13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れいてき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力(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ちから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ヨシュア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10:10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偶像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ぐうぞう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霊(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れい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分(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2:9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11) 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　　　　　　　　　　　　　　　　　　　　　　　　　　　　　　　　　　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分(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：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2倍(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ばい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1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/>
              <a:t>1) </a:t>
            </a:r>
            <a:r>
              <a:rPr lang="ko-KR">
                <a:ea typeface="굴림" pitchFamily="50" charset="-127"/>
              </a:rPr>
              <a:t>세 절기 유월절</a:t>
            </a:r>
            <a:r>
              <a:rPr lang="ko-KR" altLang="ko-KR"/>
              <a:t>, </a:t>
            </a:r>
            <a:r>
              <a:rPr lang="ko-KR">
                <a:ea typeface="굴림" pitchFamily="50" charset="-127"/>
              </a:rPr>
              <a:t>맥추절</a:t>
            </a:r>
            <a:r>
              <a:rPr lang="ko-KR" altLang="ko-KR"/>
              <a:t>, </a:t>
            </a:r>
            <a:r>
              <a:rPr lang="ko-KR">
                <a:ea typeface="굴림" pitchFamily="50" charset="-127"/>
              </a:rPr>
              <a:t>수장절를 통해 영적인 힘을 주셨어요</a:t>
            </a:r>
            <a:r>
              <a:rPr lang="ko-KR" altLang="ko-KR"/>
              <a:t>.</a:t>
            </a:r>
            <a:r>
              <a:rPr lang="ko-KR">
                <a:ea typeface="굴림" pitchFamily="50" charset="-127"/>
              </a:rPr>
              <a:t>출애굽기 </a:t>
            </a:r>
            <a:r>
              <a:rPr lang="ko-KR" altLang="ko-KR"/>
              <a:t>23:13~16 </a:t>
            </a:r>
          </a:p>
          <a:p>
            <a:r>
              <a:rPr lang="ko-KR" altLang="ko-KR"/>
              <a:t>2) </a:t>
            </a:r>
            <a:r>
              <a:rPr lang="ko-KR">
                <a:ea typeface="굴림" pitchFamily="50" charset="-127"/>
              </a:rPr>
              <a:t>언약궤를 통해 영적인 힘을 주셨어요</a:t>
            </a:r>
            <a:r>
              <a:rPr lang="ko-KR" altLang="ko-KR"/>
              <a:t>.</a:t>
            </a:r>
            <a:r>
              <a:rPr lang="ko-KR">
                <a:ea typeface="굴림" pitchFamily="50" charset="-127"/>
              </a:rPr>
              <a:t>여호수아 </a:t>
            </a:r>
            <a:r>
              <a:rPr lang="ko-KR" altLang="ko-KR"/>
              <a:t>3:1~13, 6:1~20, 10:10~14 </a:t>
            </a:r>
          </a:p>
          <a:p>
            <a:r>
              <a:rPr lang="ko-KR" altLang="ko-KR"/>
              <a:t>3) </a:t>
            </a:r>
            <a:r>
              <a:rPr lang="ko-KR">
                <a:ea typeface="굴림" pitchFamily="50" charset="-127"/>
              </a:rPr>
              <a:t>우상을 이길 영감의 갑절을 주셨어요</a:t>
            </a:r>
            <a:r>
              <a:rPr lang="ko-KR" altLang="ko-KR"/>
              <a:t>.</a:t>
            </a:r>
            <a:r>
              <a:rPr lang="ko-KR">
                <a:ea typeface="굴림" pitchFamily="50" charset="-127"/>
              </a:rPr>
              <a:t>열왕기하 </a:t>
            </a:r>
            <a:r>
              <a:rPr lang="ko-KR" altLang="ko-KR"/>
              <a:t>2:9~11 *</a:t>
            </a:r>
            <a:r>
              <a:rPr lang="ko-KR">
                <a:ea typeface="굴림" pitchFamily="50" charset="-127"/>
              </a:rPr>
              <a:t>갑절</a:t>
            </a:r>
            <a:r>
              <a:rPr lang="ko-KR" altLang="ko-KR"/>
              <a:t>:</a:t>
            </a:r>
            <a:r>
              <a:rPr lang="ko-KR">
                <a:ea typeface="굴림" pitchFamily="50" charset="-127"/>
              </a:rPr>
              <a:t>두배 </a:t>
            </a:r>
            <a:endParaRPr lang="ko-KR" sz="180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朝、昼、夜</a:t>
            </a:r>
            <a:endParaRPr lang="ko-KR" sz="180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7709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深い黙想</a:t>
            </a:r>
            <a:endParaRPr lang="ko-KR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答えを確認する祈り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答えを見つけてからベッドへ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980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19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11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71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805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94495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7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374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86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61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4758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psf\Home\Desktop\Untitled%20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psf\Home\Desktop\OI%202%20%20%20%20%20%20-S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psf\Home\Desktop\&#50689;&#51201;&#47928;&#51228;1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891956" y="5708648"/>
            <a:ext cx="8598507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　だいに</a:t>
            </a:r>
            <a:r>
              <a:rPr lang="ja-JP" altLang="en-US" sz="7000" dirty="0" smtClean="0">
                <a:latin typeface="KT&amp;G 상상제목 B" pitchFamily="2" charset="-127"/>
                <a:ea typeface="KT&amp;G 상상제목 B" pitchFamily="2" charset="-127"/>
              </a:rPr>
              <a:t>　</a:t>
            </a:r>
            <a:endParaRPr lang="en-US" altLang="ja-JP" sz="7000" dirty="0" smtClean="0"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1917700" y="3100410"/>
            <a:ext cx="20547013" cy="751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エリシャには　かみさまから　</a:t>
            </a:r>
            <a:endParaRPr lang="en-US" altLang="ja-JP" sz="12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くださる　ちからを　うける　</a:t>
            </a:r>
            <a:endParaRPr lang="en-US" altLang="ja-JP" sz="12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ほうほうが　ありました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2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build="p" bldLvl="5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유월절 문설주 양의 피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3800" y="-85725"/>
            <a:ext cx="42011600" cy="138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251E-7 0 L 0.2924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언약ᄀ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654300"/>
            <a:ext cx="11899900" cy="840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24384000" cy="1105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7451130" y="6384169"/>
            <a:ext cx="9480158" cy="9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dirty="0" smtClean="0">
                <a:ea typeface="굴림" pitchFamily="50" charset="-127"/>
              </a:rPr>
              <a:t>さんこうに　つかってください</a:t>
            </a:r>
            <a:endParaRPr lang="ko-KR" sz="1800">
              <a:solidFill>
                <a:srgbClr val="000000"/>
              </a:solidFill>
              <a:ea typeface="굴림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부록이미지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36650"/>
            <a:ext cx="16103600" cy="1144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부록이미지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981075"/>
            <a:ext cx="10526713" cy="1175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기도 남자 렘넌트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25" y="2711450"/>
            <a:ext cx="6176963" cy="829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스마트폰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516063"/>
            <a:ext cx="10142537" cy="1068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0"/>
            <a:ext cx="24382413" cy="24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9525" y="4763"/>
            <a:ext cx="15165388" cy="3814762"/>
            <a:chOff x="0" y="0"/>
            <a:chExt cx="15166020" cy="3813562"/>
          </a:xfrm>
        </p:grpSpPr>
        <p:sp>
          <p:nvSpPr>
            <p:cNvPr id="4099" name="AutoShape 3"/>
            <p:cNvSpPr>
              <a:spLocks/>
            </p:cNvSpPr>
            <p:nvPr/>
          </p:nvSpPr>
          <p:spPr bwMode="auto">
            <a:xfrm>
              <a:off x="3866681" y="0"/>
              <a:ext cx="11299339" cy="3813562"/>
            </a:xfrm>
            <a:prstGeom prst="rightArrow">
              <a:avLst>
                <a:gd name="adj1" fmla="val 100000"/>
                <a:gd name="adj2" fmla="val 41920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4100" name="Rectangle 4"/>
            <p:cNvSpPr>
              <a:spLocks/>
            </p:cNvSpPr>
            <p:nvPr/>
          </p:nvSpPr>
          <p:spPr bwMode="auto">
            <a:xfrm>
              <a:off x="0" y="0"/>
              <a:ext cx="3869226" cy="3813562"/>
            </a:xfrm>
            <a:prstGeom prst="rect">
              <a:avLst/>
            </a:prstGeom>
            <a:gradFill rotWithShape="0">
              <a:gsLst>
                <a:gs pos="0">
                  <a:srgbClr val="BC346F"/>
                </a:gs>
                <a:gs pos="100000">
                  <a:srgbClr val="903169"/>
                </a:gs>
              </a:gsLst>
              <a:lin ang="5400000"/>
            </a:gradFill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</p:grpSp>
      <p:sp>
        <p:nvSpPr>
          <p:cNvPr id="4101" name="Rectangle 5"/>
          <p:cNvSpPr>
            <a:spLocks/>
          </p:cNvSpPr>
          <p:nvPr/>
        </p:nvSpPr>
        <p:spPr bwMode="auto">
          <a:xfrm>
            <a:off x="814736" y="-986234"/>
            <a:ext cx="2031005" cy="5539978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ko-KR" sz="30000" dirty="0"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1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4102" name="AutoShape 6"/>
          <p:cNvSpPr>
            <a:spLocks/>
          </p:cNvSpPr>
          <p:nvPr/>
        </p:nvSpPr>
        <p:spPr bwMode="auto">
          <a:xfrm rot="5400000">
            <a:off x="3840957" y="1464469"/>
            <a:ext cx="1270000" cy="8969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903169"/>
              </a:gs>
              <a:gs pos="100000">
                <a:srgbClr val="BC346F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103" name="Rectangle 7"/>
          <p:cNvSpPr>
            <a:spLocks/>
          </p:cNvSpPr>
          <p:nvPr/>
        </p:nvSpPr>
        <p:spPr bwMode="auto">
          <a:xfrm>
            <a:off x="5788025" y="363475"/>
            <a:ext cx="8733159" cy="309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rPr lang="ja-JP" altLang="en-US" sz="96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エリシャ</a:t>
            </a:r>
            <a:r>
              <a:rPr lang="ja-JP" altLang="en-US" sz="9600" dirty="0" err="1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じ</a:t>
            </a:r>
            <a:r>
              <a:rPr lang="ja-JP" altLang="en-US" sz="96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だいの</a:t>
            </a:r>
            <a:endParaRPr lang="en-US" altLang="ja-JP" sz="9600" dirty="0" smtClean="0">
              <a:solidFill>
                <a:srgbClr val="79797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볼드체" charset="0"/>
            </a:endParaRPr>
          </a:p>
          <a:p>
            <a:pPr algn="l"/>
            <a:r>
              <a:rPr lang="ja-JP" altLang="en-US" sz="96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はじま</a:t>
            </a:r>
            <a:r>
              <a:rPr lang="ja-JP" altLang="en-US" sz="9600" dirty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り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pic>
        <p:nvPicPr>
          <p:cNvPr id="4104" name="Picture 8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213" y="122238"/>
            <a:ext cx="6396037" cy="63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9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363" y="3205163"/>
            <a:ext cx="8272462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 descr="pasted-imag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5792"/>
            <a:ext cx="24384000" cy="946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Untitled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-2137592" y="45711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4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1" grpId="0" autoUpdateAnimBg="0"/>
      <p:bldP spid="4102" grpId="0" animBg="1" autoUpdateAnimBg="0"/>
      <p:bldP spid="410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382688" y="303703"/>
            <a:ext cx="22988587" cy="1233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わたりおわる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と、エリヤ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エリシャに　いった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「わたしは　あなたの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ために　なにを　しよう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。わたしが　あなたの　ところから　とりさられる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まえに、もとめなさい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。」すると、エリシャは、「では、あなた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れいの、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ふたつの　わけまえが　わたしの　ものに　なります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ように」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と　いった。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エリヤは　いった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。「あなた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むずかしい　ちゅうもんを　する。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しかし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、もし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、わたしが　あなたの　ところから　とりさられる　とき、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あなたが　わたしを　みる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こと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　できれば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、そのこと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　あなたに　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かなえられよう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。できないなら、そうはならない。」こうして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、かれらが　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なお　すすみながら　はなして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いると、なんと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r>
              <a:rPr lang="ja-JP" altLang="en-US" sz="6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いち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だいの　ひの　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せんしゃと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ひのうまとが　あらわれ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この　ふたりの　あいだを　</a:t>
            </a:r>
            <a:endParaRPr lang="en-US" altLang="ja-JP" sz="6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わけへだて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、エリヤは、たつまき</a:t>
            </a:r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　のって　てんへ　のぼって　いった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60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M" pitchFamily="2" charset="-127"/>
              <a:sym typeface="Apple SD 산돌고딕 Neo 세미볼드체" charset="0"/>
            </a:endParaRPr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17016536" y="12258600"/>
            <a:ext cx="5557611" cy="117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Ⅱ</a:t>
            </a:r>
            <a:r>
              <a:rPr lang="ja-JP" altLang="en-US" sz="5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れつ</a:t>
            </a:r>
            <a:r>
              <a:rPr lang="ja-JP" altLang="en-US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おう</a:t>
            </a:r>
            <a:r>
              <a:rPr lang="ko-KR" altLang="ko-KR" sz="5600" smtClean="0">
                <a:latin typeface="KT&amp;G 상상제목 M" pitchFamily="2" charset="-127"/>
                <a:ea typeface="KT&amp;G 상상제목 M" pitchFamily="2" charset="-127"/>
                <a:cs typeface="Apple SD 산돌고딕 Neo 세미볼드체" charset="0"/>
                <a:sym typeface="Apple SD 산돌고딕 Neo 세미볼드체" charset="0"/>
              </a:rPr>
              <a:t>2:9~11</a:t>
            </a:r>
            <a:endParaRPr lang="ko-KR" altLang="ko-KR" sz="1800" dirty="0">
              <a:solidFill>
                <a:srgbClr val="000000"/>
              </a:solidFill>
              <a:latin typeface="KT&amp;G 상상제목 M" pitchFamily="2" charset="-127"/>
              <a:ea typeface="KT&amp;G 상상제목 M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28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1917700" y="4393071"/>
            <a:ext cx="20547013" cy="49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れいてき　きき　</a:t>
            </a:r>
            <a:r>
              <a:rPr lang="ja-JP" altLang="en-US" sz="1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じ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だいに</a:t>
            </a:r>
            <a:endParaRPr lang="ko-KR" sz="1200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めされた　ひとが　いました</a:t>
            </a:r>
            <a:r>
              <a:rPr lang="ko-KR" sz="1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KT&amp;G 상상제목 B" pitchFamily="2" charset="-127"/>
                <a:sym typeface="THE정고딕160" charset="0"/>
              </a:rPr>
              <a:t> 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오바댜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2922588"/>
            <a:ext cx="7481887" cy="786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I 2      -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4369840" y="56338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363"/>
            <a:ext cx="24382413" cy="1824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6988"/>
            <a:ext cx="22223413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138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7843838"/>
            <a:ext cx="2475865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모세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2288" y="5334000"/>
            <a:ext cx="6289675" cy="855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 descr="선지자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8294688"/>
            <a:ext cx="5126037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 descr="선지자2.ps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8834438"/>
            <a:ext cx="432435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 descr="선지자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8582025"/>
            <a:ext cx="5127625" cy="537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8" descr="선지자2.ps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8104188"/>
            <a:ext cx="432435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영적문제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-2497632" y="5029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3B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>
            <a:off x="1917700" y="4393071"/>
            <a:ext cx="20547013" cy="49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THE정고딕160" charset="0"/>
                <a:sym typeface="THE정고딕160" charset="0"/>
              </a:rPr>
              <a:t>Remnant 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 charset="0"/>
                <a:sym typeface="THE정고딕160" charset="0"/>
              </a:rPr>
              <a:t>エリシャの</a:t>
            </a:r>
            <a:endParaRPr lang="ko-KR" sz="120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はじまりが　ありました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 build="p" bldLvl="5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0"/>
            <a:ext cx="24382413" cy="24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24382413" cy="946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0"/>
            <a:ext cx="24382413" cy="24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213" y="122238"/>
            <a:ext cx="6396037" cy="63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363" y="3205163"/>
            <a:ext cx="8272462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 descr="pasted-imag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4538"/>
            <a:ext cx="24384000" cy="946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904</Words>
  <Application>Microsoft Office PowerPoint</Application>
  <PresentationFormat>ユーザー設定</PresentationFormat>
  <Paragraphs>59</Paragraphs>
  <Slides>18</Slides>
  <Notes>10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9" baseType="lpstr">
      <vt:lpstr>Apple SD 산돌고딕 Neo 옅은체</vt:lpstr>
      <vt:lpstr>NVmotoong B</vt:lpstr>
      <vt:lpstr>ＭＳ Ｐゴシック</vt:lpstr>
      <vt:lpstr>Helvetica Neue</vt:lpstr>
      <vt:lpstr>KT&amp;G 상상제목 M</vt:lpstr>
      <vt:lpstr>굴림</vt:lpstr>
      <vt:lpstr>Apple SD 산돌고딕 Neo 세미볼드체</vt:lpstr>
      <vt:lpstr>THE정고딕160</vt:lpstr>
      <vt:lpstr>KT&amp;G 상상제목 B</vt:lpstr>
      <vt:lpstr>Apple SD 산돌고딕 Neo 볼드체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5</cp:revision>
  <dcterms:modified xsi:type="dcterms:W3CDTF">2015-03-24T06:52:13Z</dcterms:modified>
</cp:coreProperties>
</file>