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328" r:id="rId3"/>
    <p:sldId id="329" r:id="rId4"/>
    <p:sldId id="330" r:id="rId5"/>
    <p:sldId id="317" r:id="rId6"/>
    <p:sldId id="274" r:id="rId7"/>
    <p:sldId id="313" r:id="rId8"/>
    <p:sldId id="319" r:id="rId9"/>
    <p:sldId id="320" r:id="rId10"/>
    <p:sldId id="322" r:id="rId11"/>
    <p:sldId id="324" r:id="rId12"/>
    <p:sldId id="306" r:id="rId13"/>
    <p:sldId id="326" r:id="rId14"/>
    <p:sldId id="307" r:id="rId15"/>
    <p:sldId id="308" r:id="rId16"/>
    <p:sldId id="327" r:id="rId17"/>
    <p:sldId id="311" r:id="rId18"/>
    <p:sldId id="331" r:id="rId19"/>
    <p:sldId id="332" r:id="rId2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A3"/>
    <a:srgbClr val="FFCE00"/>
    <a:srgbClr val="A8FF82"/>
    <a:srgbClr val="FFFF67"/>
    <a:srgbClr val="02E4D2"/>
    <a:srgbClr val="FFFFC3"/>
    <a:srgbClr val="FFFFFF"/>
    <a:srgbClr val="5CD65C"/>
    <a:srgbClr val="FF00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531" autoAdjust="0"/>
    <p:restoredTop sz="93705" autoAdjust="0"/>
  </p:normalViewPr>
  <p:slideViewPr>
    <p:cSldViewPr>
      <p:cViewPr varScale="1">
        <p:scale>
          <a:sx n="97" d="100"/>
          <a:sy n="97" d="100"/>
        </p:scale>
        <p:origin x="90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2019-06-08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2019-06-08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2019-06-08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250228" cy="695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026" name="Picture 2" descr="C:\Users\Administrator\Desktop\KakaoTalk_20190531_1353286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9264596" cy="519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-12318" y="0"/>
            <a:ext cx="926254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24714" y="3645024"/>
            <a:ext cx="6400800" cy="1080120"/>
          </a:xfrm>
        </p:spPr>
        <p:txBody>
          <a:bodyPr>
            <a:normAutofit/>
          </a:bodyPr>
          <a:lstStyle/>
          <a:p>
            <a:r>
              <a:rPr lang="ja-JP" altLang="en-US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　</a:t>
            </a:r>
            <a:r>
              <a:rPr lang="en-US" altLang="ko-KR" sz="54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2:1</a:t>
            </a:r>
            <a:endParaRPr lang="en-US" altLang="ko-KR" sz="5400" b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893787"/>
            <a:ext cx="8784976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r>
              <a:rPr lang="en-US" altLang="ko-KR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r>
              <a:rPr lang="ja-JP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 </a:t>
            </a:r>
            <a:r>
              <a:rPr lang="ja-JP" altLang="en-US" sz="6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いのりのおくぎ</a:t>
            </a:r>
            <a:r>
              <a:rPr lang="ko-KR" altLang="en-US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8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ながれ</a:t>
            </a:r>
            <a:r>
              <a:rPr lang="ko-KR" altLang="en-US" sz="18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3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73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y Pictures\1복음그림\목적 렘넌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57680"/>
            <a:ext cx="8451680" cy="5390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모서리가 둥근 직사각형 8"/>
          <p:cNvSpPr/>
          <p:nvPr/>
        </p:nvSpPr>
        <p:spPr>
          <a:xfrm>
            <a:off x="1619672" y="188640"/>
            <a:ext cx="7431491" cy="33843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まことの　ふくいんを　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もつ　ものは　けいやくの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ながれの　なかで　つぎの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せだいを　そだてるように　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なります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211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/>
          <p:cNvSpPr/>
          <p:nvPr/>
        </p:nvSpPr>
        <p:spPr>
          <a:xfrm>
            <a:off x="249524" y="188641"/>
            <a:ext cx="8894476" cy="179419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だいきょうかいの　しんとは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まことの　ふくいんを　しって　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あじわいました</a:t>
            </a:r>
            <a:endParaRPr lang="en-US" altLang="ko-KR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01" y="2144878"/>
            <a:ext cx="6807187" cy="413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447" y="2753404"/>
            <a:ext cx="5523556" cy="300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/>
          <p:cNvSpPr>
            <a:spLocks/>
          </p:cNvSpPr>
          <p:nvPr/>
        </p:nvSpPr>
        <p:spPr bwMode="auto">
          <a:xfrm>
            <a:off x="319172" y="2000602"/>
            <a:ext cx="18378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3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제주고딕OTF" charset="0"/>
              </a:rPr>
              <a:t>あくまの</a:t>
            </a:r>
            <a:endParaRPr lang="en-US" altLang="ja-JP" sz="33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제주고딕OTF" charset="0"/>
            </a:endParaRPr>
          </a:p>
          <a:p>
            <a:r>
              <a:rPr lang="ja-JP" altLang="en-US" sz="3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제주고딕OTF" charset="0"/>
              </a:rPr>
              <a:t>こども</a:t>
            </a:r>
            <a:endParaRPr lang="ko-KR" altLang="en-US" sz="3300" dirty="0">
              <a:latin typeface="ＭＳ Ｐゴシック" panose="020B0600070205080204" pitchFamily="50" charset="-128"/>
              <a:ea typeface="HY헤드라인M" pitchFamily="18" charset="-127"/>
              <a:sym typeface="제주고딕OTF" charset="0"/>
            </a:endParaRPr>
          </a:p>
        </p:txBody>
      </p:sp>
      <p:sp>
        <p:nvSpPr>
          <p:cNvPr id="8" name="Rectangle 12"/>
          <p:cNvSpPr>
            <a:spLocks/>
          </p:cNvSpPr>
          <p:nvPr/>
        </p:nvSpPr>
        <p:spPr bwMode="auto">
          <a:xfrm>
            <a:off x="3313826" y="2179940"/>
            <a:ext cx="297008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3200" dirty="0" err="1" smtClean="0">
                <a:solidFill>
                  <a:schemeClr val="bg1">
                    <a:lumMod val="9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제주고딕OTF" charset="0"/>
              </a:rPr>
              <a:t>ぐうぞう</a:t>
            </a:r>
            <a:r>
              <a:rPr lang="ja-JP" altLang="en-US" sz="3200" dirty="0" smtClean="0">
                <a:solidFill>
                  <a:schemeClr val="bg1">
                    <a:lumMod val="9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제주고딕OTF" charset="0"/>
              </a:rPr>
              <a:t>すうはい</a:t>
            </a:r>
            <a:endParaRPr lang="ko-KR" altLang="en-US" sz="3200" dirty="0">
              <a:solidFill>
                <a:schemeClr val="bg1">
                  <a:lumMod val="95000"/>
                </a:schemeClr>
              </a:solidFill>
              <a:latin typeface="ＭＳ Ｐゴシック" panose="020B0600070205080204" pitchFamily="50" charset="-128"/>
              <a:ea typeface="HY헤드라인M" pitchFamily="18" charset="-127"/>
              <a:sym typeface="제주고딕OTF" charset="0"/>
            </a:endParaRPr>
          </a:p>
        </p:txBody>
      </p:sp>
      <p:sp>
        <p:nvSpPr>
          <p:cNvPr id="10" name="Rectangle 13"/>
          <p:cNvSpPr>
            <a:spLocks/>
          </p:cNvSpPr>
          <p:nvPr/>
        </p:nvSpPr>
        <p:spPr bwMode="auto">
          <a:xfrm>
            <a:off x="6694572" y="2040789"/>
            <a:ext cx="18378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3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제주고딕OTF" charset="0"/>
              </a:rPr>
              <a:t>せいしん</a:t>
            </a:r>
            <a:endParaRPr lang="en-US" altLang="ja-JP" sz="33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제주고딕OTF" charset="0"/>
            </a:endParaRPr>
          </a:p>
          <a:p>
            <a:r>
              <a:rPr lang="ja-JP" altLang="en-US" sz="3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제주고딕OTF" charset="0"/>
              </a:rPr>
              <a:t>もんだ</a:t>
            </a:r>
            <a:r>
              <a:rPr lang="ja-JP" altLang="en-US" sz="33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제주고딕OTF" charset="0"/>
              </a:rPr>
              <a:t>い</a:t>
            </a:r>
            <a:endParaRPr lang="ko-KR" altLang="en-US" sz="3300" dirty="0">
              <a:latin typeface="ＭＳ Ｐゴシック" panose="020B0600070205080204" pitchFamily="50" charset="-128"/>
              <a:ea typeface="HY헤드라인M" pitchFamily="18" charset="-127"/>
              <a:sym typeface="제주고딕OTF" charset="0"/>
            </a:endParaRP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>
            <a:off x="348653" y="5635167"/>
            <a:ext cx="18378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33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제주고딕OTF" charset="0"/>
              </a:rPr>
              <a:t>にくたい</a:t>
            </a:r>
            <a:endParaRPr lang="en-US" altLang="ja-JP" sz="33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제주고딕OTF" charset="0"/>
            </a:endParaRPr>
          </a:p>
          <a:p>
            <a:r>
              <a:rPr lang="ja-JP" altLang="en-US" sz="3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제주고딕OTF" charset="0"/>
              </a:rPr>
              <a:t>もんだい</a:t>
            </a:r>
            <a:endParaRPr lang="ko-KR" altLang="en-US" sz="3300" dirty="0">
              <a:latin typeface="ＭＳ Ｐゴシック" panose="020B0600070205080204" pitchFamily="50" charset="-128"/>
              <a:ea typeface="HY헤드라인M" pitchFamily="18" charset="-127"/>
              <a:sym typeface="제주고딕OTF" charset="0"/>
            </a:endParaRPr>
          </a:p>
        </p:txBody>
      </p:sp>
      <p:sp>
        <p:nvSpPr>
          <p:cNvPr id="12" name="Rectangle 15"/>
          <p:cNvSpPr>
            <a:spLocks/>
          </p:cNvSpPr>
          <p:nvPr/>
        </p:nvSpPr>
        <p:spPr bwMode="auto">
          <a:xfrm>
            <a:off x="3642198" y="5650681"/>
            <a:ext cx="18378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3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제주고딕OTF" charset="0"/>
              </a:rPr>
              <a:t>じごく</a:t>
            </a:r>
            <a:endParaRPr lang="en-US" altLang="ja-JP" sz="33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제주고딕OTF" charset="0"/>
            </a:endParaRPr>
          </a:p>
          <a:p>
            <a:r>
              <a:rPr lang="ja-JP" altLang="en-US" sz="3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제주고딕OTF" charset="0"/>
              </a:rPr>
              <a:t>もんだい</a:t>
            </a:r>
            <a:endParaRPr lang="ko-KR" altLang="en-US" sz="3300" dirty="0">
              <a:latin typeface="ＭＳ Ｐゴシック" panose="020B0600070205080204" pitchFamily="50" charset="-128"/>
              <a:ea typeface="HY헤드라인M" pitchFamily="18" charset="-127"/>
              <a:sym typeface="제주고딕OTF" charset="0"/>
            </a:endParaRPr>
          </a:p>
        </p:txBody>
      </p:sp>
      <p:sp>
        <p:nvSpPr>
          <p:cNvPr id="13" name="Rectangle 16"/>
          <p:cNvSpPr>
            <a:spLocks/>
          </p:cNvSpPr>
          <p:nvPr/>
        </p:nvSpPr>
        <p:spPr bwMode="auto">
          <a:xfrm>
            <a:off x="6696439" y="5635166"/>
            <a:ext cx="18378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3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제주고딕OTF" charset="0"/>
              </a:rPr>
              <a:t>こども</a:t>
            </a:r>
            <a:endParaRPr lang="en-US" altLang="ja-JP" sz="33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제주고딕OTF" charset="0"/>
            </a:endParaRPr>
          </a:p>
          <a:p>
            <a:r>
              <a:rPr lang="ja-JP" altLang="en-US" sz="3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제주고딕OTF" charset="0"/>
              </a:rPr>
              <a:t>もんだ</a:t>
            </a:r>
            <a:r>
              <a:rPr lang="ja-JP" altLang="en-US" sz="33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제주고딕OTF" charset="0"/>
              </a:rPr>
              <a:t>い</a:t>
            </a:r>
            <a:endParaRPr lang="ko-KR" altLang="en-US" sz="3300" dirty="0">
              <a:latin typeface="ＭＳ Ｐゴシック" panose="020B0600070205080204" pitchFamily="50" charset="-128"/>
              <a:ea typeface="HY헤드라인M" pitchFamily="18" charset="-127"/>
              <a:sym typeface="제주고딕OTF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99" y="2041353"/>
            <a:ext cx="3616066" cy="442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95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6" grpId="1"/>
      <p:bldP spid="8" grpId="0" autoUpdateAnimBg="0"/>
      <p:bldP spid="8" grpId="1"/>
      <p:bldP spid="10" grpId="0" autoUpdateAnimBg="0"/>
      <p:bldP spid="10" grpId="1"/>
      <p:bldP spid="11" grpId="0" autoUpdateAnimBg="0"/>
      <p:bldP spid="11" grpId="1"/>
      <p:bldP spid="12" grpId="0" autoUpdateAnimBg="0"/>
      <p:bldP spid="12" grpId="1"/>
      <p:bldP spid="13" grpId="0" autoUpdateAnimBg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939552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5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5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</a:t>
            </a:r>
            <a:r>
              <a:rPr lang="ja-JP" altLang="en-US" sz="5500" b="1" spc="-150" dirty="0" err="1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55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ことばが</a:t>
            </a:r>
            <a:r>
              <a:rPr lang="en-US" altLang="ja-JP" sz="55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5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5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じょうじゅしました</a:t>
            </a:r>
            <a:endParaRPr lang="ko-KR" altLang="en-US" sz="55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451"/>
            <a:ext cx="9144000" cy="484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My Pictures\1학원복음화\2-14이사야\이사야 약속 말씀 두루마리 언약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31457"/>
            <a:ext cx="4431606" cy="2823819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1459211" y="2492896"/>
            <a:ext cx="2448272" cy="1200329"/>
          </a:xfrm>
          <a:prstGeom prst="rect">
            <a:avLst/>
          </a:prstGeom>
          <a:solidFill>
            <a:srgbClr val="FFFFC3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</a:rPr>
              <a:t>けいやくの</a:t>
            </a:r>
            <a:endParaRPr kumimoji="1" lang="en-US" altLang="ja-JP" sz="3600" b="1" dirty="0" smtClean="0">
              <a:ln w="22225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algn="ctr"/>
            <a:r>
              <a:rPr kumimoji="1" lang="ja-JP" alt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みこと</a:t>
            </a:r>
            <a:r>
              <a:rPr kumimoji="1" lang="ja-JP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ば</a:t>
            </a:r>
          </a:p>
        </p:txBody>
      </p:sp>
    </p:spTree>
    <p:extLst>
      <p:ext uri="{BB962C8B-B14F-4D97-AF65-F5344CB8AC3E}">
        <p14:creationId xmlns:p14="http://schemas.microsoft.com/office/powerpoint/2010/main" val="12775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56" y="776096"/>
            <a:ext cx="9338783" cy="483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오각형 20"/>
          <p:cNvSpPr/>
          <p:nvPr/>
        </p:nvSpPr>
        <p:spPr>
          <a:xfrm>
            <a:off x="720863" y="309296"/>
            <a:ext cx="3922999" cy="1908212"/>
          </a:xfrm>
          <a:prstGeom prst="homePlat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しゅつ</a:t>
            </a:r>
            <a:r>
              <a:rPr lang="ja-JP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エジプト</a:t>
            </a:r>
            <a:endParaRPr lang="ko-KR" altLang="en-US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43608" y="3008867"/>
            <a:ext cx="1638754" cy="461665"/>
          </a:xfrm>
          <a:prstGeom prst="rect">
            <a:avLst/>
          </a:prstGeom>
          <a:solidFill>
            <a:srgbClr val="02E4D2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アッシリヤ</a:t>
            </a:r>
            <a:endParaRPr kumimoji="1" lang="ja-JP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오각형 21"/>
          <p:cNvSpPr/>
          <p:nvPr/>
        </p:nvSpPr>
        <p:spPr>
          <a:xfrm>
            <a:off x="581947" y="2420888"/>
            <a:ext cx="3922999" cy="1908212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しゅつ</a:t>
            </a:r>
            <a:r>
              <a:rPr lang="ja-JP" alt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ペリシテ</a:t>
            </a:r>
            <a:endParaRPr lang="ko-KR" altLang="en-US" sz="400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55576" y="5127575"/>
            <a:ext cx="1638754" cy="461665"/>
          </a:xfrm>
          <a:prstGeom prst="rect">
            <a:avLst/>
          </a:prstGeom>
          <a:solidFill>
            <a:srgbClr val="FFFF67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ペリシテ</a:t>
            </a:r>
            <a:endParaRPr kumimoji="1" lang="ja-JP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565711" y="4479936"/>
            <a:ext cx="3922999" cy="1908212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しゅつ</a:t>
            </a:r>
            <a:endParaRPr lang="en-US" altLang="ja-JP" sz="4000" b="1" dirty="0" smtClean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ja-JP" alt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アッシリヤ</a:t>
            </a:r>
            <a:endParaRPr lang="ko-KR" altLang="en-US" sz="400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5046425" y="337338"/>
            <a:ext cx="3922999" cy="1908212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しゅつ</a:t>
            </a:r>
            <a:r>
              <a:rPr lang="ja-JP" alt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アラム</a:t>
            </a:r>
            <a:endParaRPr lang="ko-KR" altLang="en-US" sz="400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04248" y="3072220"/>
            <a:ext cx="1638754" cy="461665"/>
          </a:xfrm>
          <a:prstGeom prst="rect">
            <a:avLst/>
          </a:prstGeom>
          <a:solidFill>
            <a:srgbClr val="A8FF82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アラビヤ</a:t>
            </a:r>
            <a:endParaRPr kumimoji="1" lang="ja-JP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82051" y="5049117"/>
            <a:ext cx="1638754" cy="461665"/>
          </a:xfrm>
          <a:prstGeom prst="rect">
            <a:avLst/>
          </a:prstGeom>
          <a:solidFill>
            <a:srgbClr val="FFCE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エジプト</a:t>
            </a:r>
            <a:endParaRPr kumimoji="1" lang="ja-JP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83671" y="3956617"/>
            <a:ext cx="1638754" cy="461665"/>
          </a:xfrm>
          <a:prstGeom prst="rect">
            <a:avLst/>
          </a:prstGeom>
          <a:solidFill>
            <a:srgbClr val="FFFFA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イスラエル</a:t>
            </a:r>
            <a:endParaRPr kumimoji="1" lang="ja-JP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오각형 24"/>
          <p:cNvSpPr/>
          <p:nvPr/>
        </p:nvSpPr>
        <p:spPr>
          <a:xfrm>
            <a:off x="5291080" y="2420888"/>
            <a:ext cx="3922999" cy="1908212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しゅつ</a:t>
            </a:r>
            <a:r>
              <a:rPr lang="ja-JP" alt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バビロン</a:t>
            </a:r>
            <a:endParaRPr lang="ko-KR" altLang="en-US" sz="400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오각형 25"/>
          <p:cNvSpPr/>
          <p:nvPr/>
        </p:nvSpPr>
        <p:spPr>
          <a:xfrm>
            <a:off x="5196155" y="4504438"/>
            <a:ext cx="3922999" cy="1908212"/>
          </a:xfrm>
          <a:prstGeom prst="homePlat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4000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しゅつ</a:t>
            </a:r>
            <a:r>
              <a:rPr lang="ja-JP" altLang="en-US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ローマ</a:t>
            </a:r>
            <a:endParaRPr lang="ko-KR" altLang="en-US" sz="400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824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242"/>
            <a:ext cx="9144000" cy="951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939552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はたらきが　</a:t>
            </a:r>
            <a:r>
              <a:rPr lang="en-US" altLang="ja-JP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あらわれました</a:t>
            </a:r>
            <a:endParaRPr lang="ko-KR" altLang="en-US" sz="55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6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사각형 설명선 2"/>
          <p:cNvSpPr/>
          <p:nvPr/>
        </p:nvSpPr>
        <p:spPr>
          <a:xfrm>
            <a:off x="3347864" y="133566"/>
            <a:ext cx="5616624" cy="3583466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　キリスト</a:t>
            </a:r>
            <a:endParaRPr lang="en-US" altLang="ja-JP" sz="48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</a:t>
            </a:r>
            <a:endParaRPr lang="en-US" altLang="ja-JP" sz="48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せいれいのみたし</a:t>
            </a:r>
            <a:r>
              <a:rPr lang="en-US" altLang="ja-JP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  <a:endParaRPr lang="en-US" altLang="ko-KR" sz="48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3779"/>
            <a:ext cx="4788024" cy="556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88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학원복음화\2019\6월 학원복음화\23과\23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2"/>
            <a:ext cx="9959788" cy="700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모서리가 둥근 사각형 설명선 2"/>
          <p:cNvSpPr/>
          <p:nvPr/>
        </p:nvSpPr>
        <p:spPr>
          <a:xfrm>
            <a:off x="2771800" y="133566"/>
            <a:ext cx="6192688" cy="2863386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きいた　</a:t>
            </a:r>
            <a:r>
              <a:rPr lang="ja-JP" altLang="en-US" sz="4800" b="1" spc="-2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ことばを　もって　みことばの　</a:t>
            </a:r>
            <a:endParaRPr lang="en-US" altLang="ja-JP" sz="48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ながれを　みよう</a:t>
            </a:r>
            <a:endParaRPr lang="en-US" altLang="ko-KR" sz="48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21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사각형 설명선 3"/>
          <p:cNvSpPr/>
          <p:nvPr/>
        </p:nvSpPr>
        <p:spPr>
          <a:xfrm>
            <a:off x="323528" y="260648"/>
            <a:ext cx="8640960" cy="192728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ながれの　なかで</a:t>
            </a:r>
            <a:endParaRPr lang="en-US" altLang="ja-JP" sz="48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2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　おくぎを　あじわおう</a:t>
            </a:r>
            <a:endParaRPr lang="en-US" altLang="ko-KR" sz="4800" b="1" spc="-2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Picture 6" descr="\\psf\Home\Desktop\111\영접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2564904"/>
            <a:ext cx="2534165" cy="454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4006899" cy="433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85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38829" y="5013176"/>
            <a:ext cx="8928992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ko-KR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P</a:t>
            </a:r>
            <a:r>
              <a:rPr lang="en-US" altLang="ko-KR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en-US" altLang="ko-KR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- Practice    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ゆめを　なしとげる　わたしの　じんせい</a:t>
            </a:r>
            <a:r>
              <a:rPr lang="ja-JP" altLang="en-US" sz="2500" b="1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66003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さくひん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66003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144027" y="1556793"/>
            <a:ext cx="892899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12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V</a:t>
            </a:r>
            <a:r>
              <a:rPr lang="en-US" altLang="ko-KR" sz="3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–</a:t>
            </a:r>
            <a:r>
              <a:rPr lang="en-US" altLang="ko-KR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en-US" altLang="ko-KR" sz="3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Vision    </a:t>
            </a:r>
            <a:r>
              <a:rPr lang="ja-JP" altLang="en-US" sz="3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けいかくの　なかに　ある　わたしの　ビジョン</a:t>
            </a:r>
            <a:endParaRPr lang="ko-KR" altLang="en-US" sz="3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160015" y="2852937"/>
            <a:ext cx="8928992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D</a:t>
            </a:r>
            <a:r>
              <a:rPr lang="en-US" altLang="ko-KR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- Dream    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</a:t>
            </a:r>
            <a:r>
              <a:rPr lang="ja-JP" altLang="en-US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くださる　わたしの　</a:t>
            </a:r>
            <a:r>
              <a:rPr lang="ja-JP" altLang="en-US" sz="2500" b="1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りめんけい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やく</a:t>
            </a:r>
            <a:r>
              <a:rPr lang="en-US" altLang="ko-KR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138829" y="3933057"/>
            <a:ext cx="892899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I</a:t>
            </a:r>
            <a:r>
              <a:rPr lang="en-US" altLang="ko-KR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– Image    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いのりで　いきいきと　えがく　わたしの　こたえ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CC00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73663" y="269033"/>
            <a:ext cx="8928992" cy="1287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C</a:t>
            </a:r>
            <a:r>
              <a:rPr lang="en-US" altLang="ko-KR" sz="2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– </a:t>
            </a:r>
            <a:r>
              <a:rPr lang="en-US" altLang="ko-KR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Covenant    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ふくいんによって　しあわせな　わたしが　</a:t>
            </a:r>
            <a:endParaRPr lang="en-US" altLang="ja-JP" sz="25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CC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25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5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C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にぎった　けいやく</a:t>
            </a:r>
            <a:endParaRPr lang="ko-KR" altLang="en-US" sz="25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CC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4388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</a:rPr>
              <a:t>のこった　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いのりの　おくぎ</a:t>
            </a:r>
            <a:r>
              <a:rPr lang="en-US" altLang="ja-JP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-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みことばの　ながれ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について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　</a:t>
            </a:r>
            <a:endParaRPr lang="en-US" altLang="ja-JP" sz="2800" dirty="0" smtClean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に　ついて　</a:t>
            </a:r>
            <a:endParaRPr lang="en-US" altLang="ja-JP" sz="2800" dirty="0" smtClean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521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1263" y="116632"/>
            <a:ext cx="8928992" cy="1470025"/>
          </a:xfrm>
        </p:spPr>
        <p:txBody>
          <a:bodyPr>
            <a:noAutofit/>
          </a:bodyPr>
          <a:lstStyle/>
          <a:p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だいとうりょう</a:t>
            </a:r>
            <a:r>
              <a:rPr lang="ko-KR" altLang="en-US" sz="14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2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6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46" y="1907330"/>
            <a:ext cx="4032449" cy="495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72" y="3515729"/>
            <a:ext cx="2473523" cy="247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316" y="4317738"/>
            <a:ext cx="1839516" cy="183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22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영성 훈련 </a:t>
            </a:r>
            <a:r>
              <a:rPr lang="en-US" altLang="ko-KR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– </a:t>
            </a:r>
            <a:r>
              <a:rPr lang="ko-KR" altLang="en-US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참된 성공</a:t>
            </a:r>
            <a:endParaRPr lang="ko-KR" altLang="en-US" dirty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13" name="모서리가 둥근 사각형 설명선 12"/>
          <p:cNvSpPr/>
          <p:nvPr/>
        </p:nvSpPr>
        <p:spPr>
          <a:xfrm>
            <a:off x="611560" y="1880827"/>
            <a:ext cx="2808312" cy="1944216"/>
          </a:xfrm>
          <a:prstGeom prst="wedgeRoundRectCallout">
            <a:avLst>
              <a:gd name="adj1" fmla="val 67712"/>
              <a:gd name="adj2" fmla="val 271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/>
              <a:t>돈이 최고야</a:t>
            </a:r>
            <a:r>
              <a:rPr lang="en-US" altLang="ko-KR" sz="2400" b="1" dirty="0" smtClean="0"/>
              <a:t>!!</a:t>
            </a:r>
            <a:endParaRPr lang="en-US" altLang="ko-KR" sz="2400" b="1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935"/>
            <a:ext cx="4823796" cy="3174021"/>
          </a:xfrm>
          <a:prstGeom prst="rect">
            <a:avLst/>
          </a:prstGeom>
        </p:spPr>
      </p:pic>
      <p:pic>
        <p:nvPicPr>
          <p:cNvPr id="15" name="Picture 2" descr="C:\Users\최태우\Desktop\야고보서\20130426112716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624" y="1"/>
            <a:ext cx="9144000" cy="6886418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16" name="하트 15"/>
          <p:cNvSpPr/>
          <p:nvPr/>
        </p:nvSpPr>
        <p:spPr>
          <a:xfrm>
            <a:off x="3437384" y="283009"/>
            <a:ext cx="2574776" cy="1656184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7" name="구름 모양 설명선 16"/>
          <p:cNvSpPr/>
          <p:nvPr/>
        </p:nvSpPr>
        <p:spPr>
          <a:xfrm>
            <a:off x="6760836" y="1143463"/>
            <a:ext cx="2231508" cy="1755109"/>
          </a:xfrm>
          <a:prstGeom prst="cloudCallout">
            <a:avLst>
              <a:gd name="adj1" fmla="val -42328"/>
              <a:gd name="adj2" fmla="val 3714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たましい</a:t>
            </a:r>
            <a:endParaRPr lang="ko-KR" altLang="en-US" sz="2800" dirty="0">
              <a:solidFill>
                <a:srgbClr val="00B050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418061" y="3134931"/>
            <a:ext cx="2216596" cy="10816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</a:t>
            </a:r>
            <a:endParaRPr lang="ko-KR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9" name="순서도: 천공 테이프 18"/>
          <p:cNvSpPr/>
          <p:nvPr/>
        </p:nvSpPr>
        <p:spPr>
          <a:xfrm>
            <a:off x="3851920" y="3062900"/>
            <a:ext cx="1763826" cy="137303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からだ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20" name="구름 19"/>
          <p:cNvSpPr/>
          <p:nvPr/>
        </p:nvSpPr>
        <p:spPr>
          <a:xfrm>
            <a:off x="-6210" y="1337414"/>
            <a:ext cx="9099375" cy="4320483"/>
          </a:xfrm>
          <a:prstGeom prst="clou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かみさまを　しんじない　</a:t>
            </a:r>
            <a:endParaRPr lang="en-US" altLang="ja-JP" sz="3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ひとたちは　に</a:t>
            </a:r>
            <a:r>
              <a:rPr lang="ja-JP" altLang="en-US" sz="3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くて</a:t>
            </a:r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きな　ことだけを　もとめるように　</a:t>
            </a:r>
            <a:endParaRPr lang="en-US" altLang="ja-JP" sz="3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なります</a:t>
            </a:r>
            <a:endParaRPr lang="ko-KR" altLang="en-US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239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영성 훈련 </a:t>
            </a:r>
            <a:r>
              <a:rPr lang="en-US" altLang="ko-KR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– </a:t>
            </a:r>
            <a:r>
              <a:rPr lang="ko-KR" altLang="en-US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참된 성공</a:t>
            </a:r>
            <a:endParaRPr lang="ko-KR" altLang="en-US" dirty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13" name="모서리가 둥근 사각형 설명선 12"/>
          <p:cNvSpPr/>
          <p:nvPr/>
        </p:nvSpPr>
        <p:spPr>
          <a:xfrm>
            <a:off x="611560" y="1880827"/>
            <a:ext cx="2808312" cy="1944216"/>
          </a:xfrm>
          <a:prstGeom prst="wedgeRoundRectCallout">
            <a:avLst>
              <a:gd name="adj1" fmla="val 67712"/>
              <a:gd name="adj2" fmla="val 271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/>
              <a:t>돈이 최고야</a:t>
            </a:r>
            <a:r>
              <a:rPr lang="en-US" altLang="ko-KR" sz="2400" b="1" dirty="0" smtClean="0"/>
              <a:t>!!</a:t>
            </a:r>
            <a:endParaRPr lang="en-US" altLang="ko-KR" sz="2400" b="1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935"/>
            <a:ext cx="4823796" cy="3174021"/>
          </a:xfrm>
          <a:prstGeom prst="rect">
            <a:avLst/>
          </a:prstGeom>
        </p:spPr>
      </p:pic>
      <p:pic>
        <p:nvPicPr>
          <p:cNvPr id="15" name="Picture 2" descr="C:\Users\최태우\Desktop\야고보서\20130426112716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624" y="1"/>
            <a:ext cx="9144000" cy="6886418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19" name="순서도: 천공 테이프 18"/>
          <p:cNvSpPr/>
          <p:nvPr/>
        </p:nvSpPr>
        <p:spPr>
          <a:xfrm>
            <a:off x="3851920" y="3062900"/>
            <a:ext cx="1763826" cy="137303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からだ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21" name="타원 17"/>
          <p:cNvSpPr/>
          <p:nvPr/>
        </p:nvSpPr>
        <p:spPr>
          <a:xfrm>
            <a:off x="418061" y="3134931"/>
            <a:ext cx="2216596" cy="10816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</a:t>
            </a:r>
            <a:endParaRPr lang="ko-KR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1" name="하트 15"/>
          <p:cNvSpPr/>
          <p:nvPr/>
        </p:nvSpPr>
        <p:spPr>
          <a:xfrm>
            <a:off x="3437384" y="283009"/>
            <a:ext cx="2574776" cy="1656184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22" name="구름 모양 설명선 16"/>
          <p:cNvSpPr/>
          <p:nvPr/>
        </p:nvSpPr>
        <p:spPr>
          <a:xfrm>
            <a:off x="6760836" y="1143463"/>
            <a:ext cx="2231508" cy="1755109"/>
          </a:xfrm>
          <a:prstGeom prst="cloudCallout">
            <a:avLst>
              <a:gd name="adj1" fmla="val -42328"/>
              <a:gd name="adj2" fmla="val 3714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たましい</a:t>
            </a:r>
            <a:endParaRPr lang="ko-KR" altLang="en-US" sz="2800" dirty="0">
              <a:solidFill>
                <a:srgbClr val="00B050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20" name="구름 19"/>
          <p:cNvSpPr/>
          <p:nvPr/>
        </p:nvSpPr>
        <p:spPr>
          <a:xfrm>
            <a:off x="-180528" y="1343144"/>
            <a:ext cx="9721080" cy="4320483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もつ　レムナント</a:t>
            </a:r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しゅうちゅうは　</a:t>
            </a:r>
            <a:r>
              <a:rPr lang="ja-JP" altLang="en-US" sz="3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　</a:t>
            </a:r>
            <a:endParaRPr lang="en-US" altLang="ja-JP" sz="3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よのなか</a:t>
            </a:r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</a:t>
            </a:r>
            <a:endParaRPr lang="en-US" altLang="ja-JP" sz="3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いかすように　なります</a:t>
            </a:r>
            <a:endParaRPr lang="ko-KR" altLang="en-US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515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학원복음화\2019\6월 학원복음화\22과\22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8934"/>
            <a:ext cx="9684568" cy="68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108520" y="260648"/>
            <a:ext cx="9252520" cy="4464496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altLang="ko-KR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</a:t>
            </a:r>
            <a:r>
              <a:rPr lang="ja-JP" altLang="en-US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キリストを　あじわえば　</a:t>
            </a:r>
            <a:r>
              <a:rPr lang="en-US" altLang="ja-JP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けいりん</a:t>
            </a:r>
            <a:r>
              <a:rPr lang="ja-JP" altLang="en-US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（もくてき）</a:t>
            </a:r>
            <a:r>
              <a:rPr lang="ja-JP" altLang="en-US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　 </a:t>
            </a:r>
            <a:r>
              <a:rPr lang="en-US" altLang="ja-JP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なかに　いるように　なります。  </a:t>
            </a:r>
            <a:r>
              <a:rPr lang="en-US" altLang="ja-JP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かみさまの　けいかくの　</a:t>
            </a:r>
            <a:r>
              <a:rPr lang="en-US" altLang="ja-JP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5400" b="1" spc="-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ja-JP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なかに　いるという　いみです</a:t>
            </a:r>
            <a:r>
              <a:rPr lang="en-US" altLang="ko-KR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5400" b="1" spc="-1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sz="1600" dirty="0">
                <a:latin typeface="ＭＳ Ｐゴシック" panose="020B0600070205080204" pitchFamily="50" charset="-128"/>
              </a:rPr>
              <a:t/>
            </a:r>
            <a:br>
              <a:rPr lang="ko-KR" altLang="en-US" sz="1600" dirty="0">
                <a:latin typeface="ＭＳ Ｐゴシック" panose="020B0600070205080204" pitchFamily="50" charset="-128"/>
              </a:rPr>
            </a:br>
            <a:r>
              <a:rPr lang="ko-KR" altLang="en-US" sz="16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32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6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868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My Pictures\2학원복음화\08 룻기\전도자 시대 렘넌트 7명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120652"/>
            <a:ext cx="6490936" cy="4725144"/>
          </a:xfrm>
          <a:prstGeom prst="rect">
            <a:avLst/>
          </a:prstGeom>
          <a:solidFill>
            <a:schemeClr val="bg1">
              <a:alpha val="20000"/>
            </a:schemeClr>
          </a:solidFill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3364" y="548680"/>
            <a:ext cx="939552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</a:t>
            </a:r>
            <a:r>
              <a:rPr lang="ja-JP" altLang="en-US" sz="5400" b="1" spc="-100" dirty="0" err="1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ことばの　</a:t>
            </a:r>
            <a:r>
              <a:rPr lang="en-US" altLang="ja-JP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ながれに　したがって　</a:t>
            </a:r>
            <a:r>
              <a:rPr lang="en-US" altLang="ja-JP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400" b="1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4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いのりましょう</a:t>
            </a:r>
            <a:endParaRPr lang="ko-KR" altLang="en-US" sz="54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17408" y="2120652"/>
            <a:ext cx="936104" cy="369332"/>
          </a:xfrm>
          <a:prstGeom prst="rect">
            <a:avLst/>
          </a:prstGeom>
          <a:solidFill>
            <a:srgbClr val="5CD65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C000"/>
                </a:solidFill>
              </a:rPr>
              <a:t>モーセ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39752" y="3645024"/>
            <a:ext cx="936104" cy="369332"/>
          </a:xfrm>
          <a:prstGeom prst="rect">
            <a:avLst/>
          </a:prstGeom>
          <a:solidFill>
            <a:srgbClr val="5CD65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C000"/>
                </a:solidFill>
              </a:rPr>
              <a:t>ヨセフ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28184" y="3861048"/>
            <a:ext cx="1152128" cy="369332"/>
          </a:xfrm>
          <a:prstGeom prst="rect">
            <a:avLst/>
          </a:prstGeom>
          <a:solidFill>
            <a:srgbClr val="5CD65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C000"/>
                </a:solidFill>
              </a:rPr>
              <a:t>サムエル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07192" y="4483224"/>
            <a:ext cx="976576" cy="369332"/>
          </a:xfrm>
          <a:prstGeom prst="rect">
            <a:avLst/>
          </a:prstGeom>
          <a:solidFill>
            <a:srgbClr val="5CD65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エリシャ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44008" y="4722304"/>
            <a:ext cx="746680" cy="338554"/>
          </a:xfrm>
          <a:prstGeom prst="rect">
            <a:avLst/>
          </a:prstGeom>
          <a:solidFill>
            <a:srgbClr val="5CD65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FFC000"/>
                </a:solidFill>
              </a:rPr>
              <a:t>ダビデ</a:t>
            </a:r>
            <a:endParaRPr kumimoji="1" lang="ja-JP" altLang="en-US" sz="1600" dirty="0">
              <a:solidFill>
                <a:srgbClr val="FFC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92080" y="6096208"/>
            <a:ext cx="936104" cy="369332"/>
          </a:xfrm>
          <a:prstGeom prst="rect">
            <a:avLst/>
          </a:prstGeom>
          <a:solidFill>
            <a:srgbClr val="5CD65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C000"/>
                </a:solidFill>
              </a:rPr>
              <a:t>パウロ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987824" y="6476464"/>
            <a:ext cx="936104" cy="369332"/>
          </a:xfrm>
          <a:prstGeom prst="rect">
            <a:avLst/>
          </a:prstGeom>
          <a:solidFill>
            <a:srgbClr val="5CD65C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イザヤ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539552" y="188499"/>
            <a:ext cx="6552728" cy="32473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ヨセフは</a:t>
            </a:r>
            <a:r>
              <a:rPr lang="ko-KR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おんなの　しそんである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イエス・</a:t>
            </a:r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にぎって　</a:t>
            </a:r>
            <a:r>
              <a:rPr lang="ja-JP" altLang="en-US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うりしました</a:t>
            </a:r>
            <a:endParaRPr lang="en-US" altLang="ko-KR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021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y Pictures\1복음그림\네피림 심판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8309" y="1887357"/>
            <a:ext cx="7193191" cy="4970643"/>
          </a:xfrm>
          <a:prstGeom prst="rect">
            <a:avLst/>
          </a:prstGeom>
          <a:ln>
            <a:noFill/>
          </a:ln>
          <a:effectLst/>
          <a:scene3d>
            <a:camera prst="perspectiveContrastingLeftFacing" fov="0">
              <a:rot lat="0" lon="0" rev="0"/>
            </a:camera>
            <a:lightRig rig="threePt" dir="t">
              <a:rot lat="0" lon="0" rev="2700000"/>
            </a:lightRig>
          </a:scene3d>
          <a:sp3d>
            <a:bevelT w="0" h="0"/>
          </a:sp3d>
        </p:spPr>
      </p:pic>
      <p:sp>
        <p:nvSpPr>
          <p:cNvPr id="9" name="모서리가 둥근 직사각형 8"/>
          <p:cNvSpPr/>
          <p:nvPr/>
        </p:nvSpPr>
        <p:spPr>
          <a:xfrm>
            <a:off x="399356" y="188641"/>
            <a:ext cx="8511099" cy="19442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めぐみを　うけた　ノアは　はこぶ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ねの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いやくを　にぎりました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202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3684" y="-1"/>
            <a:ext cx="21187684" cy="700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827584" y="188640"/>
            <a:ext cx="6984776" cy="33123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ぎせいの　いけに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えの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いやくを　にぎって　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ながれの　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なかで　しょうりしました</a:t>
            </a:r>
            <a:endParaRPr lang="ko-KR" altLang="ko-KR" sz="4800" dirty="0">
              <a:solidFill>
                <a:srgbClr val="000000"/>
              </a:solidFill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666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2916E-6 1.71875E-6 L 1.1887 -0.00049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28" y="-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2573</TotalTime>
  <Words>162</Words>
  <Application>Microsoft Office PowerPoint</Application>
  <PresentationFormat>画面に合わせる (4:3)</PresentationFormat>
  <Paragraphs>101</Paragraphs>
  <Slides>19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31" baseType="lpstr">
      <vt:lpstr>(3) 양평군체 B</vt:lpstr>
      <vt:lpstr>HY견고딕</vt:lpstr>
      <vt:lpstr>HY헤드라인M</vt:lpstr>
      <vt:lpstr>HY동녘B</vt:lpstr>
      <vt:lpstr>HY산B</vt:lpstr>
      <vt:lpstr>KT&amp;G 상상제목 B</vt:lpstr>
      <vt:lpstr>KT&amp;G 상상제목OTF B</vt:lpstr>
      <vt:lpstr>맑은 고딕</vt:lpstr>
      <vt:lpstr>ＭＳ Ｐゴシック</vt:lpstr>
      <vt:lpstr>제주고딕OTF</vt:lpstr>
      <vt:lpstr>Arial</vt:lpstr>
      <vt:lpstr>Office 테마</vt:lpstr>
      <vt:lpstr>   23か    いのりのおくぎ     みことばの　ながれ  </vt:lpstr>
      <vt:lpstr>れいてき　だいとうりょう  </vt:lpstr>
      <vt:lpstr>PowerPoint プレゼンテーション</vt:lpstr>
      <vt:lpstr>PowerPoint プレゼンテーション</vt:lpstr>
      <vt:lpstr>    キリストを　あじわえば　 かみさまの　けいりん（もくてき）の　　   なかに　いるように　なります。     かみさまの　けいかくの　   なかに　いるという　いみです     </vt:lpstr>
      <vt:lpstr>1. けいやくの　みことばの　 　ながれに　したがって　 　いのりましょう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2. けいやくの　みことばが じょうじゅしました</vt:lpstr>
      <vt:lpstr>PowerPoint プレゼンテーション</vt:lpstr>
      <vt:lpstr>3. みことばの　はたらきが　 あらわれました</vt:lpstr>
      <vt:lpstr>PowerPoint プレゼンテーション</vt:lpstr>
      <vt:lpstr>PowerPoint プレゼンテーション</vt:lpstr>
      <vt:lpstr>PowerPoint プレゼンテーション</vt:lpstr>
      <vt:lpstr>P - Practice    ゆめを　なしとげる　わたしの　じんせいさくひん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佐々木智香子</cp:lastModifiedBy>
  <cp:revision>154</cp:revision>
  <dcterms:created xsi:type="dcterms:W3CDTF">2019-04-04T19:07:56Z</dcterms:created>
  <dcterms:modified xsi:type="dcterms:W3CDTF">2019-06-08T00:12:19Z</dcterms:modified>
</cp:coreProperties>
</file>