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257" r:id="rId4"/>
    <p:sldId id="289" r:id="rId5"/>
    <p:sldId id="260" r:id="rId6"/>
    <p:sldId id="261" r:id="rId7"/>
    <p:sldId id="294" r:id="rId8"/>
    <p:sldId id="263" r:id="rId9"/>
    <p:sldId id="264" r:id="rId10"/>
    <p:sldId id="290" r:id="rId11"/>
    <p:sldId id="266" r:id="rId12"/>
    <p:sldId id="267" r:id="rId13"/>
    <p:sldId id="291" r:id="rId14"/>
    <p:sldId id="269" r:id="rId15"/>
    <p:sldId id="270" r:id="rId16"/>
    <p:sldId id="271" r:id="rId17"/>
    <p:sldId id="272" r:id="rId18"/>
    <p:sldId id="273" r:id="rId19"/>
    <p:sldId id="274" r:id="rId20"/>
    <p:sldId id="292" r:id="rId21"/>
    <p:sldId id="276" r:id="rId22"/>
    <p:sldId id="277" r:id="rId23"/>
    <p:sldId id="293" r:id="rId24"/>
  </p:sldIdLst>
  <p:sldSz cx="13004800" cy="9753600"/>
  <p:notesSz cx="6858000" cy="9144000"/>
  <p:embeddedFontLst>
    <p:embeddedFont>
      <p:font typeface="KT&amp;G 상상제목 B" charset="-127"/>
      <p:regular r:id="rId26"/>
    </p:embeddedFont>
    <p:embeddedFont>
      <p:font typeface="KT&amp;G 상상본문 M" charset="-127"/>
      <p:regular r:id="rId27"/>
    </p:embeddedFont>
    <p:embeddedFont>
      <p:font typeface="맑은 고딕" pitchFamily="34" charset="-127"/>
      <p:regular r:id="rId28"/>
      <p:bold r:id="rId29"/>
    </p:embeddedFont>
  </p:embeddedFontLst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312" y="-91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414965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46192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ヨセフは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太陽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たいよう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月(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つき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と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十一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じゅういち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星(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ほし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自分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じぶん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伏(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拝(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む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夢(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ゆめ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み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ました。</a:t>
            </a:r>
          </a:p>
          <a:p>
            <a:pPr latinLnBrk="0"/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そして、ヤコブはヨセフの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夢(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ゆめ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心(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こころ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留(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めま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 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37:1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11)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ヨセフは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奴隷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どれ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になってエジプトに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行(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きました。</a:t>
            </a:r>
          </a:p>
          <a:p>
            <a:pPr latinLnBrk="0"/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しかし、それはエジプト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福音化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ふくいんか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である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宣教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せんきょう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まりで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 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39:1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6)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ぬれ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ぎぬを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着(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き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せられて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監獄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かんごく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引(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ひ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きずられて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行(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きましたが、</a:t>
            </a:r>
          </a:p>
          <a:p>
            <a:pPr latinLnBrk="0"/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ヨセフは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監獄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かんごく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官長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かんちょう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らの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夢(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ゆめ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解釈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かいしゃく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して、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働(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はたら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きを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果(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たしました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40:1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22)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(4)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ヨセフは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未信者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みしんじゃ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のパロ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神(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霊(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れい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宿(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やど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って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いる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ひと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」と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認(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みと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められ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41:38)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(5)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総理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そうり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になったヨセフは、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自分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じぶん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をエジプトに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送(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られたのは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であると、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再(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ふたた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び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)会(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あ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った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兄弟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きょうだい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たちに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話(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はな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45:1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5)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エジプトにヨセフのことを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知(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らない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新(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あたら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てられて、イスラエルの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民(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たみ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迫(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)害(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がい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し始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めま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1:8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14)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イスラエルの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民(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たみ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はエジプトで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苦(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しい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労働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ろうどう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をしながら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奴隷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どれ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になって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生(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1:10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14)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エジプトの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助産婦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じょさんぷ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たちに、イスラエルに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新(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あたら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生(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まれ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おとこ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子(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殺(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ころ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すように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命令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めいれい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1:15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22)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4619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400" dirty="0" smtClean="0"/>
              <a:t>パロ王</a:t>
            </a:r>
            <a:r>
              <a:rPr lang="en-US" altLang="ja-JP" sz="2400" dirty="0" smtClean="0"/>
              <a:t>-</a:t>
            </a:r>
            <a:r>
              <a:rPr lang="ja-JP" altLang="en-US" sz="2400" dirty="0" smtClean="0"/>
              <a:t>乳児殺害</a:t>
            </a:r>
            <a:r>
              <a:rPr lang="en-US" altLang="ja-JP" sz="2400" dirty="0" smtClean="0"/>
              <a:t>-</a:t>
            </a:r>
            <a:r>
              <a:rPr lang="ja-JP" altLang="en-US" sz="2400" dirty="0" smtClean="0"/>
              <a:t>息子が生まれれば殺して、娘ならば生かしなさい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出</a:t>
            </a:r>
            <a:r>
              <a:rPr lang="en-US" altLang="ja-JP" sz="2400" dirty="0" smtClean="0"/>
              <a:t>1:1</a:t>
            </a:r>
            <a:r>
              <a:rPr lang="ja-JP" altLang="en-US" sz="2400" dirty="0" smtClean="0"/>
              <a:t>～</a:t>
            </a:r>
            <a:r>
              <a:rPr lang="en-US" altLang="ja-JP" sz="2400" dirty="0" smtClean="0"/>
              <a:t>22)</a:t>
            </a:r>
            <a:endParaRPr sz="24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400" dirty="0" smtClean="0"/>
              <a:t>ヘロデ王</a:t>
            </a:r>
            <a:r>
              <a:rPr lang="en-US" altLang="ja-JP" sz="2400" dirty="0" smtClean="0"/>
              <a:t>- 2</a:t>
            </a:r>
            <a:r>
              <a:rPr lang="ja-JP" altLang="en-US" sz="2400" dirty="0" smtClean="0"/>
              <a:t>歳以下はみな殺せ。</a:t>
            </a:r>
          </a:p>
          <a:p>
            <a:pPr lvl="0">
              <a:defRPr sz="1800"/>
            </a:pPr>
            <a:r>
              <a:rPr lang="ja-JP" altLang="en-US" sz="2400" dirty="0" smtClean="0"/>
              <a:t>マタイ</a:t>
            </a:r>
            <a:r>
              <a:rPr lang="en-US" altLang="ja-JP" sz="2400" dirty="0" smtClean="0"/>
              <a:t>2:13</a:t>
            </a:r>
            <a:r>
              <a:rPr lang="ja-JP" altLang="en-US" sz="2400" dirty="0" smtClean="0"/>
              <a:t>～</a:t>
            </a:r>
            <a:r>
              <a:rPr lang="en-US" altLang="ja-JP" sz="2400" dirty="0" smtClean="0"/>
              <a:t>18</a:t>
            </a:r>
            <a:endParaRPr sz="2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400" dirty="0" smtClean="0"/>
              <a:t>ルカ</a:t>
            </a:r>
            <a:r>
              <a:rPr sz="2400" dirty="0" smtClean="0"/>
              <a:t> </a:t>
            </a:r>
            <a:r>
              <a:rPr sz="2400" dirty="0"/>
              <a:t>23:28</a:t>
            </a:r>
          </a:p>
          <a:p>
            <a:pPr lvl="0">
              <a:defRPr sz="1800"/>
            </a:pPr>
            <a:r>
              <a:rPr lang="ja-JP" altLang="en-US" sz="1800" b="0" i="0" dirty="0" smtClean="0">
                <a:latin typeface="Avenir Roman"/>
                <a:ea typeface="Avenir Roman"/>
                <a:cs typeface="Avenir Roman"/>
                <a:sym typeface="Avenir Roman"/>
              </a:rPr>
              <a:t>しかしイエスは、女たちのほうに向いて、こう言われた。「エルサレムの娘たち。わたしのことで泣いてはいけない。むしろ自分自身と、自分の子どもたちのことのために泣きなさい。</a:t>
            </a:r>
            <a:endParaRPr sz="24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400" dirty="0" smtClean="0"/>
              <a:t>イスラエル</a:t>
            </a:r>
            <a:r>
              <a:rPr lang="en-US" altLang="ja-JP" sz="2400" dirty="0" smtClean="0"/>
              <a:t>-</a:t>
            </a:r>
            <a:r>
              <a:rPr lang="ja-JP" altLang="en-US" sz="2400" dirty="0" smtClean="0"/>
              <a:t>ぞっとするような捕虜、奴隷、属国</a:t>
            </a:r>
          </a:p>
          <a:p>
            <a:pPr lvl="0">
              <a:defRPr sz="1800"/>
            </a:pPr>
            <a:r>
              <a:rPr lang="ja-JP" altLang="en-US" sz="2400" dirty="0" smtClean="0"/>
              <a:t>理由は何でしょうか？</a:t>
            </a:r>
            <a:endParaRPr sz="2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アブラハムとイサクは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伝道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と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宣教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せんきょう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知(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らなかったために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苦(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しみを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けま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26:12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24)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この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霊的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れいてき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遺産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いさん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はヤコブの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家系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かけい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苦(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しみにつながりました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 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37:1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10)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しかし、ヨセフの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夢(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ゆめ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通(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とお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して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はヨセフを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通(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とお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してなさる</a:t>
            </a:r>
          </a:p>
          <a:p>
            <a:pPr latinLnBrk="0"/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みわざを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知(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らせて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くださいました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37:11)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418021225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82029666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220826807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69725791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425507812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5748234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59626312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81568852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3029690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4277828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548593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738286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0655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9144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3716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8288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2860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381000" indent="-381000" algn="l" defTabSz="584200">
              <a:spcBef>
                <a:spcPts val="3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762000" indent="-381000" algn="l" defTabSz="584200">
              <a:spcBef>
                <a:spcPts val="3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143000" indent="-381000" algn="l" defTabSz="584200">
              <a:spcBef>
                <a:spcPts val="3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524000" indent="-381000" algn="l" defTabSz="584200">
              <a:spcBef>
                <a:spcPts val="3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1905000" indent="-381000" algn="l" defTabSz="584200">
              <a:spcBef>
                <a:spcPts val="3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9144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3716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8288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286000" indent="-4572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>
            <a:normAutofit/>
          </a:bodyPr>
          <a:lstStyle/>
          <a:p>
            <a:pPr lvl="0">
              <a:defRPr sz="1800"/>
            </a:pPr>
            <a:r>
              <a:rPr sz="62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 defTabSz="914400">
              <a:defRPr sz="16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-17815" y="-2"/>
            <a:ext cx="13022617" cy="9766963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>
        <a:defRPr sz="6200">
          <a:latin typeface="맑은 고딕"/>
          <a:ea typeface="맑은 고딕"/>
          <a:cs typeface="맑은 고딕"/>
          <a:sym typeface="맑은 고딕"/>
        </a:defRPr>
      </a:lvl1pPr>
      <a:lvl2pPr algn="ctr">
        <a:defRPr sz="6200">
          <a:latin typeface="맑은 고딕"/>
          <a:ea typeface="맑은 고딕"/>
          <a:cs typeface="맑은 고딕"/>
          <a:sym typeface="맑은 고딕"/>
        </a:defRPr>
      </a:lvl2pPr>
      <a:lvl3pPr algn="ctr">
        <a:defRPr sz="6200">
          <a:latin typeface="맑은 고딕"/>
          <a:ea typeface="맑은 고딕"/>
          <a:cs typeface="맑은 고딕"/>
          <a:sym typeface="맑은 고딕"/>
        </a:defRPr>
      </a:lvl3pPr>
      <a:lvl4pPr algn="ctr">
        <a:defRPr sz="6200">
          <a:latin typeface="맑은 고딕"/>
          <a:ea typeface="맑은 고딕"/>
          <a:cs typeface="맑은 고딕"/>
          <a:sym typeface="맑은 고딕"/>
        </a:defRPr>
      </a:lvl4pPr>
      <a:lvl5pPr algn="ctr">
        <a:defRPr sz="6200">
          <a:latin typeface="맑은 고딕"/>
          <a:ea typeface="맑은 고딕"/>
          <a:cs typeface="맑은 고딕"/>
          <a:sym typeface="맑은 고딕"/>
        </a:defRPr>
      </a:lvl5pPr>
      <a:lvl6pPr algn="ctr">
        <a:defRPr sz="6200">
          <a:latin typeface="맑은 고딕"/>
          <a:ea typeface="맑은 고딕"/>
          <a:cs typeface="맑은 고딕"/>
          <a:sym typeface="맑은 고딕"/>
        </a:defRPr>
      </a:lvl6pPr>
      <a:lvl7pPr algn="ctr">
        <a:defRPr sz="6200">
          <a:latin typeface="맑은 고딕"/>
          <a:ea typeface="맑은 고딕"/>
          <a:cs typeface="맑은 고딕"/>
          <a:sym typeface="맑은 고딕"/>
        </a:defRPr>
      </a:lvl7pPr>
      <a:lvl8pPr algn="ctr">
        <a:defRPr sz="6200">
          <a:latin typeface="맑은 고딕"/>
          <a:ea typeface="맑은 고딕"/>
          <a:cs typeface="맑은 고딕"/>
          <a:sym typeface="맑은 고딕"/>
        </a:defRPr>
      </a:lvl8pPr>
      <a:lvl9pPr algn="ctr">
        <a:defRPr sz="62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44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16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397532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audio" Target="../media/media5.wma"/><Relationship Id="rId5" Type="http://schemas.openxmlformats.org/officeDocument/2006/relationships/image" Target="../media/image14.png"/><Relationship Id="rId4" Type="http://schemas.microsoft.com/office/2007/relationships/media" Target="../media/media5.wm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6.wav"/><Relationship Id="rId6" Type="http://schemas.microsoft.com/office/2007/relationships/media" Target="../media/media6.wav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6.xml"/><Relationship Id="rId1" Type="http://schemas.openxmlformats.org/officeDocument/2006/relationships/audio" Target="../media/media5.wma"/><Relationship Id="rId5" Type="http://schemas.openxmlformats.org/officeDocument/2006/relationships/image" Target="../media/image14.png"/><Relationship Id="rId4" Type="http://schemas.microsoft.com/office/2007/relationships/media" Target="../media/media5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wm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microsoft.com/office/2007/relationships/media" Target="../media/media1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7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media" Target="../media/media7.wm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2.wma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3.wma"/><Relationship Id="rId6" Type="http://schemas.microsoft.com/office/2007/relationships/media" Target="../media/media3.wm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12" Type="http://schemas.microsoft.com/office/2007/relationships/media" Target="../media/media4.wma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4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audio" Target="../media/media5.wma"/><Relationship Id="rId5" Type="http://schemas.openxmlformats.org/officeDocument/2006/relationships/image" Target="../media/image14.png"/><Relationship Id="rId4" Type="http://schemas.microsoft.com/office/2007/relationships/media" Target="../media/media5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5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</a:t>
            </a:r>
            <a:r>
              <a:rPr lang="en-US" altLang="ja-JP" sz="5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5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5000" dirty="0" err="1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しゅつ</a:t>
            </a:r>
            <a:r>
              <a:rPr lang="ja-JP" altLang="en-US" sz="5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エジプトき</a:t>
            </a:r>
            <a:endParaRPr sz="5000" dirty="0">
              <a:solidFill>
                <a:srgbClr val="FFFFFF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아브라함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39274" y="4919204"/>
            <a:ext cx="4528565" cy="4933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이삭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flipH="1">
            <a:off x="5071338" y="724614"/>
            <a:ext cx="2464726" cy="431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야곱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363107" y="3544483"/>
            <a:ext cx="3626645" cy="4933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요셉 채색 옷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78176" y="3262849"/>
            <a:ext cx="6048448" cy="6650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740173" y="4252913"/>
            <a:ext cx="11522868" cy="124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でん</a:t>
            </a:r>
            <a:r>
              <a:rPr lang="ja-JP" altLang="en-US" sz="8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どうを</a:t>
            </a: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　しっていた</a:t>
            </a:r>
            <a:endParaRPr lang="en-US" altLang="ja-JP" sz="8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>
              <a:defRPr/>
            </a:pP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ヨセフは　</a:t>
            </a:r>
            <a:r>
              <a:rPr lang="ja-JP" altLang="en-US" sz="8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しょ</a:t>
            </a: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うりしました</a:t>
            </a:r>
            <a:endParaRPr lang="en-US" altLang="ja-JP" sz="8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452438" y="234950"/>
            <a:ext cx="1455737" cy="264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200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4744" y="4098547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hape 103"/>
          <p:cNvSpPr/>
          <p:nvPr/>
        </p:nvSpPr>
        <p:spPr>
          <a:xfrm>
            <a:off x="2142305" y="3096701"/>
            <a:ext cx="2391680" cy="704616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120000"/>
              </a:lnSpc>
              <a:defRPr sz="5000">
                <a:solidFill>
                  <a:srgbClr val="FFFB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OTF B"/>
                <a:ea typeface="KT&amp;G 상상제목OTF B"/>
                <a:cs typeface="KT&amp;G 상상제목OTF B"/>
                <a:sym typeface="KT&amp;G 상상제목OTF B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4400" dirty="0" smtClean="0">
                <a:solidFill>
                  <a:srgbClr val="FFFB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せんきょう</a:t>
            </a:r>
            <a:endParaRPr sz="4400" dirty="0">
              <a:solidFill>
                <a:srgbClr val="FFFB00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08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  <p:bldP spid="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요셉의 꿈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067" y="-687844"/>
            <a:ext cx="13426283" cy="7594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요셉 채색 옷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478176" y="3262849"/>
            <a:ext cx="6048448" cy="665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타이핑치는소리-후반부.wav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853602" y="1437577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요셉 노예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977" y="-676319"/>
            <a:ext cx="13024754" cy="10367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요셉 감옥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604149" y="-38023"/>
            <a:ext cx="16213098" cy="9829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요셉 장관 감옥 떡 포도주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559148"/>
            <a:ext cx="13004801" cy="6635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요셉 바로 왕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65983" y="2050798"/>
            <a:ext cx="14659453" cy="8368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우는 요셉의 형들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2313" y="1219200"/>
            <a:ext cx="6477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740173" y="4252913"/>
            <a:ext cx="11522868" cy="124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それ</a:t>
            </a:r>
            <a:r>
              <a:rPr lang="ja-JP" altLang="en-US" sz="8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いごに</a:t>
            </a: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　ふく</a:t>
            </a:r>
            <a:r>
              <a:rPr lang="ja-JP" altLang="en-US" sz="8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いんを</a:t>
            </a:r>
            <a:endParaRPr lang="en-US" altLang="ja-JP" sz="8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>
              <a:defRPr/>
            </a:pP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のがしました</a:t>
            </a:r>
            <a:endParaRPr lang="ko-KR" altLang="en-US" sz="80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452438" y="234950"/>
            <a:ext cx="1455737" cy="264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200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4744" y="4098547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hape 103"/>
          <p:cNvSpPr/>
          <p:nvPr/>
        </p:nvSpPr>
        <p:spPr>
          <a:xfrm>
            <a:off x="6317596" y="3058549"/>
            <a:ext cx="4716035" cy="704616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120000"/>
              </a:lnSpc>
              <a:defRPr sz="5000">
                <a:solidFill>
                  <a:srgbClr val="FFFB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OTF B"/>
                <a:ea typeface="KT&amp;G 상상제목OTF B"/>
                <a:cs typeface="KT&amp;G 상상제목OTF B"/>
                <a:sym typeface="KT&amp;G 상상제목OTF B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4400" dirty="0" smtClean="0">
                <a:solidFill>
                  <a:srgbClr val="FFFB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でんどう、せんきょう</a:t>
            </a:r>
            <a:endParaRPr sz="4400" dirty="0">
              <a:solidFill>
                <a:srgbClr val="FFFB00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73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  <p:bldP spid="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애굽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75567" y="-149581"/>
            <a:ext cx="13155934" cy="10052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노예2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349240" y="7199761"/>
            <a:ext cx="3031856" cy="2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노예3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953111" y="6919163"/>
            <a:ext cx="1291018" cy="2635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노예4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704697" y="6239299"/>
            <a:ext cx="1266188" cy="343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노예6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796871" y="4469940"/>
            <a:ext cx="2373238" cy="182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노예생활1.png"/>
          <p:cNvPicPr/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208173" y="8541171"/>
            <a:ext cx="1812573" cy="1256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노예생활2.png"/>
          <p:cNvPicPr/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-129047" y="6673082"/>
            <a:ext cx="3621355" cy="3115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노예5.png"/>
          <p:cNvPicPr/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1506186" y="5106703"/>
            <a:ext cx="1216285" cy="2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노예7.png"/>
          <p:cNvPicPr/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5244509" y="4594095"/>
            <a:ext cx="1989889" cy="2104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노예1.png"/>
          <p:cNvPicPr/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6320894" y="4948316"/>
            <a:ext cx="1995623" cy="2104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타이틀 이미지.png"/>
          <p:cNvPicPr/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1656232" y="2817059"/>
            <a:ext cx="9692336" cy="3341206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2007581" y="3205260"/>
            <a:ext cx="898964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rgbClr val="4B4D4D"/>
                </a:solidFill>
                <a:latin typeface="ＭＳ Ｐゴシック" pitchFamily="50" charset="-128"/>
                <a:ea typeface="ＭＳ Ｐゴシック" pitchFamily="50" charset="-128"/>
                <a:cs typeface="a옛날이발관L"/>
                <a:sym typeface="a옛날이발관L"/>
              </a:rPr>
              <a:t>かみさまの　</a:t>
            </a:r>
            <a:r>
              <a:rPr lang="ja-JP" altLang="en-US" sz="8000" dirty="0" err="1" smtClean="0">
                <a:solidFill>
                  <a:srgbClr val="4B4D4D"/>
                </a:solidFill>
                <a:latin typeface="ＭＳ Ｐゴシック" pitchFamily="50" charset="-128"/>
                <a:ea typeface="ＭＳ Ｐゴシック" pitchFamily="50" charset="-128"/>
                <a:cs typeface="a옛날이발관L"/>
                <a:sym typeface="a옛날이발관L"/>
              </a:rPr>
              <a:t>たみ</a:t>
            </a:r>
            <a:r>
              <a:rPr lang="ja-JP" altLang="en-US" sz="8000" dirty="0" smtClean="0">
                <a:solidFill>
                  <a:srgbClr val="4B4D4D"/>
                </a:solidFill>
                <a:latin typeface="ＭＳ Ｐゴシック" pitchFamily="50" charset="-128"/>
                <a:ea typeface="ＭＳ Ｐゴシック" pitchFamily="50" charset="-128"/>
                <a:cs typeface="a옛날이발관L"/>
                <a:sym typeface="a옛날이발관L"/>
              </a:rPr>
              <a:t>が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rgbClr val="4B4D4D"/>
                </a:solidFill>
                <a:latin typeface="ＭＳ Ｐゴシック" pitchFamily="50" charset="-128"/>
                <a:ea typeface="ＭＳ Ｐゴシック" pitchFamily="50" charset="-128"/>
                <a:cs typeface="a옛날이발관L"/>
                <a:sym typeface="a옛날이발관L"/>
              </a:rPr>
              <a:t>どれいに　なりました</a:t>
            </a:r>
            <a:endParaRPr sz="7000" dirty="0">
              <a:solidFill>
                <a:srgbClr val="4B4D4D"/>
              </a:solidFill>
              <a:latin typeface="ＭＳ Ｐゴシック" pitchFamily="50" charset="-128"/>
              <a:ea typeface="ＭＳ Ｐゴシック" pitchFamily="50" charset="-128"/>
              <a:cs typeface="a옛날이발관L"/>
              <a:sym typeface="a옛날이발관L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0" y="-739824"/>
            <a:ext cx="4007507" cy="4154984"/>
          </a:xfrm>
          <a:prstGeom prst="rect">
            <a:avLst/>
          </a:prstGeom>
          <a:ln w="12700">
            <a:miter lim="400000"/>
          </a:ln>
          <a:effectLst>
            <a:outerShdw blurRad="76200" dist="47250" dir="2249062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0" dirty="0" smtClean="0">
                <a:solidFill>
                  <a:srgbClr val="3E9DE2"/>
                </a:solidFill>
                <a:latin typeface="KT&amp;G 상상제목 B" pitchFamily="2" charset="-127"/>
                <a:ea typeface="KT&amp;G 상상제목 B" pitchFamily="2" charset="-127"/>
                <a:cs typeface="THE정고딕170"/>
                <a:sym typeface="THE정고딕170"/>
              </a:rPr>
              <a:t>1</a:t>
            </a:r>
            <a:r>
              <a:rPr lang="ja-JP" altLang="en-US" sz="17000" dirty="0" smtClean="0">
                <a:solidFill>
                  <a:srgbClr val="3E9DE2"/>
                </a:solidFill>
                <a:latin typeface="ＭＳ Ｐゴシック" pitchFamily="50" charset="-128"/>
                <a:ea typeface="ＭＳ Ｐゴシック" pitchFamily="50" charset="-128"/>
                <a:cs typeface="THE정고딕170"/>
                <a:sym typeface="THE정고딕170"/>
              </a:rPr>
              <a:t>か</a:t>
            </a:r>
            <a:endParaRPr sz="17000" dirty="0">
              <a:solidFill>
                <a:srgbClr val="3E9DE2"/>
              </a:solidFill>
              <a:latin typeface="ＭＳ Ｐゴシック" pitchFamily="50" charset="-128"/>
              <a:ea typeface="ＭＳ Ｐゴシック" pitchFamily="50" charset="-128"/>
              <a:cs typeface="THE정고딕170"/>
              <a:sym typeface="THE정고딕170"/>
            </a:endParaRPr>
          </a:p>
        </p:txBody>
      </p:sp>
      <p:pic>
        <p:nvPicPr>
          <p:cNvPr id="56" name="어린이찬양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12487318" y="338992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1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7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7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7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7" presetClass="entr" presetSubtype="4" fill="hold" grpId="9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7" presetClass="entr" presetSubtype="2" fill="hold" grpId="1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2" presetClass="entr" presetSubtype="8" fill="hold" grpId="12" nodeType="afterEffect">
                                  <p:stCondLst>
                                    <p:cond delay="1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800"/>
                            </p:stCondLst>
                            <p:childTnLst>
                              <p:par>
                                <p:cTn id="60" presetID="16" presetClass="entr" presetSubtype="21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300"/>
                            </p:stCondLst>
                            <p:childTnLst>
                              <p:par>
                                <p:cTn id="64" presetID="23" presetClass="entr" presetSubtype="32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43" grpId="2" animBg="1" advAuto="0"/>
      <p:bldP spid="44" grpId="11" animBg="1" advAuto="0"/>
      <p:bldP spid="45" grpId="9" animBg="1" advAuto="0"/>
      <p:bldP spid="46" grpId="7" animBg="1" advAuto="0"/>
      <p:bldP spid="47" grpId="5" animBg="1" advAuto="0"/>
      <p:bldP spid="48" grpId="10" animBg="1" advAuto="0"/>
      <p:bldP spid="49" grpId="8" animBg="1" advAuto="0"/>
      <p:bldP spid="50" grpId="6" animBg="1" advAuto="0"/>
      <p:bldP spid="51" grpId="3" animBg="1" advAuto="0"/>
      <p:bldP spid="52" grpId="4" animBg="1" advAuto="0"/>
      <p:bldP spid="53" grpId="12" animBg="1" advAuto="0"/>
      <p:bldP spid="54" grpId="13" animBg="1" advAuto="0"/>
      <p:bldP spid="55" grpId="1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애굽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75567" y="-149581"/>
            <a:ext cx="13155934" cy="100527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그룹 3"/>
          <p:cNvGrpSpPr/>
          <p:nvPr/>
        </p:nvGrpSpPr>
        <p:grpSpPr>
          <a:xfrm>
            <a:off x="-129047" y="4469940"/>
            <a:ext cx="12510143" cy="5328015"/>
            <a:chOff x="-129047" y="4469940"/>
            <a:chExt cx="12510143" cy="5328015"/>
          </a:xfrm>
        </p:grpSpPr>
        <p:pic>
          <p:nvPicPr>
            <p:cNvPr id="13" name="노예2.png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9349240" y="7199761"/>
              <a:ext cx="3031856" cy="231759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노예3.png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5953111" y="6919163"/>
              <a:ext cx="1291018" cy="26351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노예4.png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3704697" y="6239299"/>
              <a:ext cx="1266188" cy="34325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노예6.png"/>
            <p:cNvPicPr/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2796871" y="4469940"/>
              <a:ext cx="2373238" cy="18223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노예생활1.png"/>
            <p:cNvPicPr/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7208173" y="8541171"/>
              <a:ext cx="1812573" cy="12567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노예생활2.png"/>
            <p:cNvPicPr/>
            <p:nvPr/>
          </p:nvPicPr>
          <p:blipFill>
            <a:blip r:embed="rId10" cstate="print">
              <a:extLst/>
            </a:blip>
            <a:stretch>
              <a:fillRect/>
            </a:stretch>
          </p:blipFill>
          <p:spPr>
            <a:xfrm>
              <a:off x="-129047" y="6673082"/>
              <a:ext cx="3621355" cy="31157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노예5.png"/>
            <p:cNvPicPr/>
            <p:nvPr/>
          </p:nvPicPr>
          <p:blipFill>
            <a:blip r:embed="rId11" cstate="print">
              <a:extLst/>
            </a:blip>
            <a:stretch>
              <a:fillRect/>
            </a:stretch>
          </p:blipFill>
          <p:spPr>
            <a:xfrm>
              <a:off x="1506186" y="5106703"/>
              <a:ext cx="1216285" cy="231759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노예7.png"/>
            <p:cNvPicPr/>
            <p:nvPr/>
          </p:nvPicPr>
          <p:blipFill>
            <a:blip r:embed="rId12" cstate="print">
              <a:extLst/>
            </a:blip>
            <a:stretch>
              <a:fillRect/>
            </a:stretch>
          </p:blipFill>
          <p:spPr>
            <a:xfrm>
              <a:off x="5244509" y="4594095"/>
              <a:ext cx="1989889" cy="21045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노예1.png"/>
            <p:cNvPicPr/>
            <p:nvPr/>
          </p:nvPicPr>
          <p:blipFill>
            <a:blip r:embed="rId13" cstate="print">
              <a:extLst/>
            </a:blip>
            <a:stretch>
              <a:fillRect/>
            </a:stretch>
          </p:blipFill>
          <p:spPr>
            <a:xfrm>
              <a:off x="6320894" y="4948316"/>
              <a:ext cx="1995623" cy="210458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2" name="웃 웃 웃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-1303344" y="2751490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바로 왕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124762" y="3237182"/>
            <a:ext cx="6755276" cy="6500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-9770" y="8931030"/>
            <a:ext cx="13024341" cy="878092"/>
          </a:xfrm>
          <a:prstGeom prst="rect">
            <a:avLst/>
          </a:prstGeom>
          <a:solidFill>
            <a:srgbClr val="F2A98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40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-9770" y="-51452"/>
            <a:ext cx="13024341" cy="878092"/>
          </a:xfrm>
          <a:prstGeom prst="rect">
            <a:avLst/>
          </a:prstGeom>
          <a:solidFill>
            <a:srgbClr val="F2A98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40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894297" y="1771893"/>
            <a:ext cx="1121621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 b="1">
                <a:solidFill>
                  <a:srgbClr val="000000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>
              <a:defRPr sz="1800" b="0"/>
            </a:pPr>
            <a:r>
              <a:rPr lang="ja-JP" altLang="en-US" sz="7200" b="0" dirty="0" smtClean="0">
                <a:latin typeface="ＭＳ Ｐゴシック" pitchFamily="50" charset="-128"/>
                <a:ea typeface="ＭＳ Ｐゴシック" pitchFamily="50" charset="-128"/>
              </a:rPr>
              <a:t>せんせいと　フォーラムしよう</a:t>
            </a:r>
            <a:endParaRPr sz="7200" b="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503321" y="4459867"/>
            <a:ext cx="11998158" cy="175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8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かみさまが　イスラエルを　すくわれた　</a:t>
            </a:r>
            <a:endParaRPr lang="en-US" altLang="ja-JP" sz="48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cs typeface="Apple SD 산돌고딕 Neo 세미볼드체"/>
              <a:sym typeface="Apple SD 산돌고딕 Neo 세미볼드체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8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りゆうは　なにかを　はなしあって　みましょう</a:t>
            </a:r>
            <a:endParaRPr sz="4800" dirty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cs typeface="Apple SD 산돌고딕 Neo 세미볼드체"/>
              <a:sym typeface="Apple SD 산돌고딕 Neo 세미볼드체"/>
            </a:endParaRPr>
          </a:p>
        </p:txBody>
      </p:sp>
      <p:pic>
        <p:nvPicPr>
          <p:cNvPr id="113" name="타이틀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50" y="213996"/>
            <a:ext cx="12985100" cy="34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타이틀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50" y="9196478"/>
            <a:ext cx="12985100" cy="3471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7448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317824" y="3580656"/>
            <a:ext cx="10464800" cy="330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/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かみ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この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4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じょさんぷ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たちに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よくして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くださった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。それで、イスラエル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たみ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ふえ、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ひじょう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つよ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く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なった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en-US" sz="4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じょさんぷ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たちは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かみ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おそ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れた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ので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かみ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かのじょ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たちの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いえ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さか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えさせた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。また、パロ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じぶん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すべての</a:t>
            </a:r>
            <a:r>
              <a:rPr lang="ja-JP" altLang="en-US" sz="4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み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めい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じて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「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う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まれた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おとこ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こ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みな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、ナイル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な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げ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こ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まなければ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ならない。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おんな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こ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みな、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かして</a:t>
            </a:r>
            <a: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おかなければ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ならない。</a:t>
            </a:r>
            <a:r>
              <a:rPr lang="ja-JP" altLang="ja-JP" sz="4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」</a:t>
            </a:r>
            <a:endParaRPr lang="ko-KR" altLang="en-US" sz="4000" dirty="0">
              <a:solidFill>
                <a:schemeClr val="tx1"/>
              </a:solidFill>
              <a:latin typeface="ＭＳ Ｐゴシック" pitchFamily="50" charset="-128"/>
              <a:ea typeface="KT&amp;G 상상본문 M" pitchFamily="2" charset="-127"/>
            </a:endParaRPr>
          </a:p>
        </p:txBody>
      </p:sp>
      <p:sp>
        <p:nvSpPr>
          <p:cNvPr id="3" name="Shape 41"/>
          <p:cNvSpPr txBox="1">
            <a:spLocks/>
          </p:cNvSpPr>
          <p:nvPr/>
        </p:nvSpPr>
        <p:spPr>
          <a:xfrm>
            <a:off x="1270000" y="340296"/>
            <a:ext cx="10464800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 defTabSz="584200"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2pPr>
            <a:lvl3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3pPr>
            <a:lvl4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4pPr>
            <a:lvl5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5pPr>
            <a:lvl6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6pPr>
            <a:lvl7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7pPr>
            <a:lvl8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8pPr>
            <a:lvl9pPr algn="ctr">
              <a:defRPr sz="6200">
                <a:latin typeface="맑은 고딕"/>
                <a:ea typeface="맑은 고딕"/>
                <a:cs typeface="맑은 고딕"/>
                <a:sym typeface="맑은 고딕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6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しゅつ</a:t>
            </a:r>
            <a:r>
              <a:rPr lang="ja-JP" altLang="en-US" sz="6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エジプトき</a:t>
            </a:r>
            <a:r>
              <a:rPr lang="ko-KR" altLang="en-US" sz="6600" dirty="0" smtClean="0">
                <a:solidFill>
                  <a:schemeClr val="tx1"/>
                </a:solidFill>
                <a:latin typeface="ＭＳ Ｐゴシック" pitchFamily="50" charset="-128"/>
                <a:ea typeface="KT&amp;G 상상제목 B" pitchFamily="2" charset="-127"/>
              </a:rPr>
              <a:t> </a:t>
            </a:r>
            <a:r>
              <a:rPr lang="en-US" altLang="ko-KR" sz="6600" dirty="0">
                <a:solidFill>
                  <a:schemeClr val="tx1"/>
                </a:solidFill>
                <a:latin typeface="KT&amp;G 상상제목 B" pitchFamily="2" charset="-127"/>
                <a:ea typeface="KT&amp;G 상상제목 B" pitchFamily="2" charset="-127"/>
              </a:rPr>
              <a:t>1:20~22</a:t>
            </a:r>
            <a:endParaRPr lang="ko-KR" altLang="en-US" sz="6600" dirty="0">
              <a:solidFill>
                <a:schemeClr val="tx1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84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바로 왕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67433" y="2373097"/>
            <a:ext cx="7669934" cy="7380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1272601" y="3863702"/>
            <a:ext cx="10459594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FF7E79"/>
                </a:solidFill>
                <a:latin typeface="a옛날이발관L"/>
                <a:ea typeface="a옛날이발관L"/>
                <a:cs typeface="a옛날이발관L"/>
                <a:sym typeface="a옛날이발관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2500" dirty="0" err="1" smtClean="0">
                <a:solidFill>
                  <a:srgbClr val="FF7E79"/>
                </a:solidFill>
                <a:latin typeface="ＭＳ Ｐゴシック" pitchFamily="50" charset="-128"/>
                <a:ea typeface="ＭＳ Ｐゴシック" pitchFamily="50" charset="-128"/>
              </a:rPr>
              <a:t>わざわいじ</a:t>
            </a:r>
            <a:r>
              <a:rPr lang="ja-JP" altLang="en-US" sz="12500" dirty="0" smtClean="0">
                <a:solidFill>
                  <a:srgbClr val="FF7E79"/>
                </a:solidFill>
                <a:latin typeface="ＭＳ Ｐゴシック" pitchFamily="50" charset="-128"/>
                <a:ea typeface="ＭＳ Ｐゴシック" pitchFamily="50" charset="-128"/>
              </a:rPr>
              <a:t>だい</a:t>
            </a:r>
            <a:endParaRPr sz="12500" dirty="0">
              <a:solidFill>
                <a:srgbClr val="FF7E79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3" name="GONG2 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694592" y="2564694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로마군인2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840204" y="2201604"/>
            <a:ext cx="9324392" cy="7566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로마군인1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535215" y="1467204"/>
            <a:ext cx="5934370" cy="8432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발자국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566506" y="4586340"/>
            <a:ext cx="165100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26100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81" grpId="0" animBg="1" advAuto="0"/>
      <p:bldP spid="8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포로8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85913"/>
            <a:ext cx="1571625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포로1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454525"/>
            <a:ext cx="1627187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 descr="포로2 복사본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9125" y="4773613"/>
            <a:ext cx="13462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 descr="포로6 복사본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965825"/>
            <a:ext cx="1331912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5" descr="포로4.p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5688" y="7370763"/>
            <a:ext cx="1023937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6" descr="포로7.ps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88" y="6646863"/>
            <a:ext cx="1060450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 descr="포로10.ps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38" y="1468438"/>
            <a:ext cx="18796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8" descr="예수님 한 숨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2700" y="2868613"/>
            <a:ext cx="3937000" cy="703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여자 울음소리2 (매우 짧은 것)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-1651001" y="1130632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재앙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3795" y="1471590"/>
            <a:ext cx="12737210" cy="6810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813768" y="4516760"/>
            <a:ext cx="11522868" cy="124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ふくいん</a:t>
            </a: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を　しらなかった　</a:t>
            </a:r>
            <a:endParaRPr lang="en-US" altLang="ja-JP" sz="8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>
              <a:defRPr/>
            </a:pPr>
            <a:r>
              <a:rPr lang="ja-JP" altLang="en-US" sz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ためです</a:t>
            </a:r>
            <a:endParaRPr lang="ko-KR" altLang="en-US" sz="80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452438" y="234950"/>
            <a:ext cx="1455737" cy="264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ko-KR" altLang="ko-KR" sz="20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4744" y="4098547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hape 103"/>
          <p:cNvSpPr/>
          <p:nvPr/>
        </p:nvSpPr>
        <p:spPr>
          <a:xfrm>
            <a:off x="669752" y="3220616"/>
            <a:ext cx="5148845" cy="704616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120000"/>
              </a:lnSpc>
              <a:defRPr sz="5000">
                <a:solidFill>
                  <a:srgbClr val="FFFB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OTF B"/>
                <a:ea typeface="KT&amp;G 상상제목OTF B"/>
                <a:cs typeface="KT&amp;G 상상제목OTF B"/>
                <a:sym typeface="KT&amp;G 상상제목OTF B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4400" dirty="0" smtClean="0">
                <a:solidFill>
                  <a:srgbClr val="FFFB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でんどうと　せんきょう</a:t>
            </a:r>
            <a:endParaRPr sz="4400" dirty="0">
              <a:solidFill>
                <a:srgbClr val="FFFB00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99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  <p:bldP spid="5" grpId="0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730</Words>
  <Application>Microsoft Office PowerPoint</Application>
  <PresentationFormat>ユーザー設定</PresentationFormat>
  <Paragraphs>51</Paragraphs>
  <Slides>22</Slides>
  <Notes>18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22</vt:i4>
      </vt:variant>
    </vt:vector>
  </HeadingPairs>
  <TitlesOfParts>
    <vt:vector size="37" baseType="lpstr">
      <vt:lpstr>Arial</vt:lpstr>
      <vt:lpstr>ＭＳ Ｐゴシック</vt:lpstr>
      <vt:lpstr>Apple SD 산돌고딕 Neo 옅은체</vt:lpstr>
      <vt:lpstr>a옛날이발관L</vt:lpstr>
      <vt:lpstr>KT&amp;G 상상제목 B</vt:lpstr>
      <vt:lpstr>THE정고딕170</vt:lpstr>
      <vt:lpstr>KT&amp;G 상상본문 M</vt:lpstr>
      <vt:lpstr>KT&amp;G SangSangTitleOTF</vt:lpstr>
      <vt:lpstr>KT&amp;G 상상제목OTF B</vt:lpstr>
      <vt:lpstr>Apple SD 산돌고딕 Neo 일반체</vt:lpstr>
      <vt:lpstr>Apple SD 산돌고딕 Neo 세미볼드체</vt:lpstr>
      <vt:lpstr>Avenir Roman</vt:lpstr>
      <vt:lpstr>맑은 고딕</vt:lpstr>
      <vt:lpstr>Gradient</vt:lpstr>
      <vt:lpstr>1_Gradient</vt:lpstr>
      <vt:lpstr>レムナントが　しるべき しゅつエジプトき</vt:lpstr>
      <vt:lpstr>スライド 2</vt:lpstr>
      <vt:lpstr>かみは　この　じょさんぷたちに　よくして くださった。それで、イスラエルの　たみは　ふえ、 ひじょうに　つよくなった。じょさんぷたちは　 かみを　おそれたので、かみは　かのじょたちの いえを　さかえさせた。また、パロは　じぶんの すべてのたみに　めいじて　いった。「うまれた おとこのこは　みな、ナイルに　なげこまなければ ならない。おんなのこは　みな、いかして おかなければならない。」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출애굽기</dc:title>
  <dc:creator>chikako</dc:creator>
  <cp:lastModifiedBy>chikako</cp:lastModifiedBy>
  <cp:revision>6</cp:revision>
  <dcterms:modified xsi:type="dcterms:W3CDTF">2014-05-30T12:20:43Z</dcterms:modified>
</cp:coreProperties>
</file>